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87" r:id="rId2"/>
    <p:sldId id="283" r:id="rId3"/>
    <p:sldId id="276" r:id="rId4"/>
    <p:sldId id="284" r:id="rId5"/>
    <p:sldId id="279" r:id="rId6"/>
    <p:sldId id="285" r:id="rId7"/>
    <p:sldId id="286" r:id="rId8"/>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autoAdjust="0"/>
    <p:restoredTop sz="94632" autoAdjust="0"/>
  </p:normalViewPr>
  <p:slideViewPr>
    <p:cSldViewPr>
      <p:cViewPr>
        <p:scale>
          <a:sx n="90" d="100"/>
          <a:sy n="90" d="100"/>
        </p:scale>
        <p:origin x="-1219" y="-58"/>
      </p:cViewPr>
      <p:guideLst>
        <p:guide orient="horz" pos="2160"/>
        <p:guide pos="2880"/>
      </p:guideLst>
    </p:cSldViewPr>
  </p:slideViewPr>
  <p:outlineViewPr>
    <p:cViewPr>
      <p:scale>
        <a:sx n="33" d="100"/>
        <a:sy n="33" d="100"/>
      </p:scale>
      <p:origin x="29"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31/03/2016</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‹nr.›</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31/03/2016</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‹nr.›</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a:t>Click to edit Master title style</a:t>
            </a:r>
          </a:p>
        </p:txBody>
      </p:sp>
      <p:sp>
        <p:nvSpPr>
          <p:cNvPr id="6" name="Content Placeholder 2"/>
          <p:cNvSpPr>
            <a:spLocks noGrp="1"/>
          </p:cNvSpPr>
          <p:nvPr>
            <p:ph idx="1"/>
          </p:nvPr>
        </p:nvSpPr>
        <p:spPr>
          <a:xfrm>
            <a:off x="395536" y="1772816"/>
            <a:ext cx="8291264" cy="410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3/31/2016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‹nr.›</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5"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951182"/>
            <a:ext cx="8291512" cy="792087"/>
          </a:xfrm>
        </p:spPr>
        <p:txBody>
          <a:bodyPr/>
          <a:lstStyle/>
          <a:p>
            <a:r>
              <a:rPr lang="en-GB" sz="2800" b="1" dirty="0"/>
              <a:t/>
            </a:r>
            <a:br>
              <a:rPr lang="en-GB" sz="2800" b="1" dirty="0"/>
            </a:br>
            <a:r>
              <a:rPr lang="en-GB" sz="2800" b="1" dirty="0" smtClean="0"/>
              <a:t/>
            </a:r>
            <a:br>
              <a:rPr lang="en-GB" sz="2800" b="1" dirty="0" smtClean="0"/>
            </a:br>
            <a:r>
              <a:rPr lang="en-GB" sz="2800" b="1" dirty="0"/>
              <a:t/>
            </a:r>
            <a:br>
              <a:rPr lang="en-GB" sz="2800" b="1" dirty="0"/>
            </a:br>
            <a:r>
              <a:rPr lang="en-GB" sz="2800" b="1" dirty="0" smtClean="0"/>
              <a:t>RELANG</a:t>
            </a:r>
            <a:r>
              <a:rPr lang="en-GB" sz="2800" b="1" dirty="0"/>
              <a:t/>
            </a:r>
            <a:br>
              <a:rPr lang="en-GB" sz="2800" b="1" dirty="0"/>
            </a:br>
            <a:r>
              <a:rPr lang="fr-FR" sz="1800" b="1" dirty="0" smtClean="0">
                <a:solidFill>
                  <a:schemeClr val="tx1"/>
                </a:solidFill>
              </a:rPr>
              <a:t>Relier </a:t>
            </a:r>
            <a:r>
              <a:rPr lang="fr-FR" sz="1800" b="1" dirty="0">
                <a:solidFill>
                  <a:schemeClr val="tx1"/>
                </a:solidFill>
              </a:rPr>
              <a:t>les curricula, les tests et les examens de langues au Cadre européen commun de référence: promouvoir l’assurance qualité en éducation et faciliter la mobilité</a:t>
            </a:r>
            <a:r>
              <a:rPr lang="fr-FR" sz="1800" b="1" i="1" dirty="0">
                <a:solidFill>
                  <a:schemeClr val="tx1"/>
                </a:solidFill>
              </a:rPr>
              <a:t> </a:t>
            </a:r>
            <a:r>
              <a:rPr lang="fr-FR" b="1" i="1" dirty="0"/>
              <a:t/>
            </a:r>
            <a:br>
              <a:rPr lang="fr-FR" b="1" i="1" dirty="0"/>
            </a:br>
            <a:r>
              <a:rPr lang="en-GB" b="1" dirty="0"/>
              <a:t/>
            </a:r>
            <a:br>
              <a:rPr lang="en-GB" b="1" dirty="0"/>
            </a:br>
            <a:endParaRPr lang="fr-FR" dirty="0"/>
          </a:p>
        </p:txBody>
      </p:sp>
      <p:sp>
        <p:nvSpPr>
          <p:cNvPr id="3" name="Espace réservé du contenu 2"/>
          <p:cNvSpPr>
            <a:spLocks noGrp="1"/>
          </p:cNvSpPr>
          <p:nvPr>
            <p:ph idx="1"/>
          </p:nvPr>
        </p:nvSpPr>
        <p:spPr/>
        <p:txBody>
          <a:bodyPr/>
          <a:lstStyle/>
          <a:p>
            <a:pPr marL="0" indent="0" algn="ctr">
              <a:buNone/>
            </a:pPr>
            <a:endParaRPr lang="en-GB" sz="1600" i="1" dirty="0"/>
          </a:p>
          <a:p>
            <a:pPr marL="0" indent="0" algn="ctr">
              <a:buNone/>
            </a:pPr>
            <a:endParaRPr lang="en-GB" b="1" dirty="0">
              <a:solidFill>
                <a:schemeClr val="bg2">
                  <a:lumMod val="50000"/>
                </a:schemeClr>
              </a:solidFill>
            </a:endParaRPr>
          </a:p>
          <a:p>
            <a:pPr marL="0" indent="0" algn="ctr">
              <a:buNone/>
            </a:pPr>
            <a:r>
              <a:rPr lang="en-GB" sz="4400" b="1" dirty="0" smtClean="0">
                <a:solidFill>
                  <a:schemeClr val="bg2">
                    <a:lumMod val="50000"/>
                  </a:schemeClr>
                </a:solidFill>
              </a:rPr>
              <a:t>Familiarisation</a:t>
            </a:r>
            <a:endParaRPr lang="en-GB" sz="4400" b="1" dirty="0">
              <a:solidFill>
                <a:schemeClr val="bg2">
                  <a:lumMod val="50000"/>
                </a:schemeClr>
              </a:solidFill>
            </a:endParaRPr>
          </a:p>
          <a:p>
            <a:pPr marL="0" indent="0" algn="ctr">
              <a:buNone/>
            </a:pPr>
            <a:r>
              <a:rPr lang="en-GB" sz="2800" i="1" dirty="0"/>
              <a:t> </a:t>
            </a:r>
            <a:endParaRPr lang="en-US" sz="1400" b="1" dirty="0"/>
          </a:p>
          <a:p>
            <a:pPr marL="0" indent="0" algn="ctr">
              <a:buNone/>
            </a:pPr>
            <a:endParaRPr lang="en-US" sz="1400" b="1" dirty="0"/>
          </a:p>
          <a:p>
            <a:pPr marL="0" indent="0" algn="ctr">
              <a:buNone/>
            </a:pPr>
            <a:endParaRPr lang="en-US" sz="1400" b="1" dirty="0"/>
          </a:p>
          <a:p>
            <a:pPr marL="0" indent="0" algn="ctr">
              <a:buNone/>
            </a:pPr>
            <a:endParaRPr lang="en-US" sz="1400" b="1" dirty="0"/>
          </a:p>
          <a:p>
            <a:pPr marL="0" indent="0" algn="ctr">
              <a:buNone/>
            </a:pPr>
            <a:endParaRPr lang="en-US" sz="1800" b="1" dirty="0" smtClean="0">
              <a:latin typeface="+mj-lt"/>
              <a:ea typeface="+mj-ea"/>
              <a:cs typeface="+mj-cs"/>
            </a:endParaRPr>
          </a:p>
          <a:p>
            <a:pPr marL="0" indent="0" algn="ctr">
              <a:buNone/>
            </a:pPr>
            <a:endParaRPr lang="en-US" sz="1800" b="1" dirty="0" smtClean="0">
              <a:latin typeface="+mj-lt"/>
              <a:ea typeface="+mj-ea"/>
              <a:cs typeface="+mj-cs"/>
            </a:endParaRPr>
          </a:p>
          <a:p>
            <a:pPr marL="0" indent="0" algn="ctr">
              <a:buNone/>
            </a:pPr>
            <a:r>
              <a:rPr lang="en-US" sz="1800" b="1" dirty="0" smtClean="0">
                <a:latin typeface="+mj-lt"/>
                <a:ea typeface="+mj-ea"/>
                <a:cs typeface="+mj-cs"/>
              </a:rPr>
              <a:t>Centre </a:t>
            </a:r>
            <a:r>
              <a:rPr lang="en-US" sz="1800" b="1" dirty="0" err="1">
                <a:latin typeface="+mj-lt"/>
                <a:ea typeface="+mj-ea"/>
                <a:cs typeface="+mj-cs"/>
              </a:rPr>
              <a:t>Européen</a:t>
            </a:r>
            <a:r>
              <a:rPr lang="en-US" sz="1800" b="1" dirty="0">
                <a:latin typeface="+mj-lt"/>
                <a:ea typeface="+mj-ea"/>
                <a:cs typeface="+mj-cs"/>
              </a:rPr>
              <a:t> pour les </a:t>
            </a:r>
            <a:r>
              <a:rPr lang="en-US" sz="1800" b="1" dirty="0" err="1">
                <a:latin typeface="+mj-lt"/>
                <a:ea typeface="+mj-ea"/>
                <a:cs typeface="+mj-cs"/>
              </a:rPr>
              <a:t>Langues</a:t>
            </a:r>
            <a:r>
              <a:rPr lang="en-US" sz="1800" b="1" dirty="0">
                <a:latin typeface="+mj-lt"/>
                <a:ea typeface="+mj-ea"/>
                <a:cs typeface="+mj-cs"/>
              </a:rPr>
              <a:t> </a:t>
            </a:r>
            <a:r>
              <a:rPr lang="en-US" sz="1800" b="1" dirty="0" err="1">
                <a:latin typeface="+mj-lt"/>
                <a:ea typeface="+mj-ea"/>
                <a:cs typeface="+mj-cs"/>
              </a:rPr>
              <a:t>Vivantes</a:t>
            </a:r>
            <a:r>
              <a:rPr lang="en-US" sz="1800" b="1" dirty="0">
                <a:latin typeface="+mj-lt"/>
                <a:ea typeface="+mj-ea"/>
                <a:cs typeface="+mj-cs"/>
              </a:rPr>
              <a:t> et Commission </a:t>
            </a:r>
            <a:r>
              <a:rPr lang="en-US" sz="1800" b="1" dirty="0" err="1">
                <a:latin typeface="+mj-lt"/>
                <a:ea typeface="+mj-ea"/>
                <a:cs typeface="+mj-cs"/>
              </a:rPr>
              <a:t>Européenne</a:t>
            </a:r>
            <a:endParaRPr lang="en-US" sz="1800" b="1" dirty="0">
              <a:latin typeface="+mj-lt"/>
              <a:ea typeface="+mj-ea"/>
              <a:cs typeface="+mj-cs"/>
            </a:endParaRPr>
          </a:p>
          <a:p>
            <a:pPr marL="0" indent="0" algn="ctr">
              <a:buNone/>
            </a:pPr>
            <a:r>
              <a:rPr lang="en-US" sz="1800" b="1" dirty="0" err="1">
                <a:latin typeface="+mj-lt"/>
                <a:ea typeface="+mj-ea"/>
                <a:cs typeface="+mj-cs"/>
              </a:rPr>
              <a:t>Méthodologies</a:t>
            </a:r>
            <a:r>
              <a:rPr lang="en-US" sz="1800" b="1" dirty="0">
                <a:latin typeface="+mj-lt"/>
                <a:ea typeface="+mj-ea"/>
                <a:cs typeface="+mj-cs"/>
              </a:rPr>
              <a:t> et Evaluation </a:t>
            </a:r>
            <a:r>
              <a:rPr lang="en-US" sz="1800" b="1" dirty="0" err="1">
                <a:latin typeface="+mj-lt"/>
                <a:ea typeface="+mj-ea"/>
                <a:cs typeface="+mj-cs"/>
              </a:rPr>
              <a:t>Innovantes</a:t>
            </a:r>
            <a:r>
              <a:rPr lang="en-US" sz="1800" b="1" dirty="0">
                <a:latin typeface="+mj-lt"/>
                <a:ea typeface="+mj-ea"/>
                <a:cs typeface="+mj-cs"/>
              </a:rPr>
              <a:t> dans </a:t>
            </a:r>
            <a:r>
              <a:rPr lang="en-US" sz="1800" b="1" dirty="0" err="1">
                <a:latin typeface="+mj-lt"/>
                <a:ea typeface="+mj-ea"/>
                <a:cs typeface="+mj-cs"/>
              </a:rPr>
              <a:t>l’Appprentissage</a:t>
            </a:r>
            <a:r>
              <a:rPr lang="en-US" sz="1800" b="1" dirty="0">
                <a:latin typeface="+mj-lt"/>
                <a:ea typeface="+mj-ea"/>
                <a:cs typeface="+mj-cs"/>
              </a:rPr>
              <a:t> des </a:t>
            </a:r>
            <a:r>
              <a:rPr lang="en-US" sz="1800" b="1" dirty="0" err="1" smtClean="0">
                <a:latin typeface="+mj-lt"/>
                <a:ea typeface="+mj-ea"/>
                <a:cs typeface="+mj-cs"/>
              </a:rPr>
              <a:t>Langues</a:t>
            </a:r>
            <a:endParaRPr lang="en-GB" sz="1800" b="1" dirty="0">
              <a:latin typeface="+mj-lt"/>
              <a:ea typeface="+mj-ea"/>
              <a:cs typeface="+mj-cs"/>
            </a:endParaRPr>
          </a:p>
          <a:p>
            <a:endParaRPr lang="fr-FR" sz="1800" b="1" dirty="0">
              <a:latin typeface="+mj-lt"/>
              <a:ea typeface="+mj-ea"/>
              <a:cs typeface="+mj-cs"/>
            </a:endParaRPr>
          </a:p>
        </p:txBody>
      </p:sp>
    </p:spTree>
    <p:extLst>
      <p:ext uri="{BB962C8B-B14F-4D97-AF65-F5344CB8AC3E}">
        <p14:creationId xmlns:p14="http://schemas.microsoft.com/office/powerpoint/2010/main" val="920070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609600"/>
            <a:ext cx="8291512" cy="792087"/>
          </a:xfrm>
        </p:spPr>
        <p:txBody>
          <a:bodyPr/>
          <a:lstStyle/>
          <a:p>
            <a:r>
              <a:rPr lang="fr-FR" sz="3200" b="1" dirty="0"/>
              <a:t>5 étapes </a:t>
            </a:r>
            <a:r>
              <a:rPr lang="fr-FR" sz="3200" b="1" dirty="0" smtClean="0"/>
              <a:t>du processus </a:t>
            </a:r>
            <a:r>
              <a:rPr lang="fr-FR" sz="3200" b="1" dirty="0"/>
              <a:t>de mise en relation </a:t>
            </a:r>
          </a:p>
        </p:txBody>
      </p:sp>
      <p:sp>
        <p:nvSpPr>
          <p:cNvPr id="3" name="Espace réservé du contenu 2"/>
          <p:cNvSpPr>
            <a:spLocks noGrp="1"/>
          </p:cNvSpPr>
          <p:nvPr>
            <p:ph idx="1"/>
          </p:nvPr>
        </p:nvSpPr>
        <p:spPr>
          <a:xfrm>
            <a:off x="914400" y="1600200"/>
            <a:ext cx="7772400" cy="4104457"/>
          </a:xfrm>
        </p:spPr>
        <p:txBody>
          <a:bodyPr/>
          <a:lstStyle/>
          <a:p>
            <a:pPr marL="0" indent="0">
              <a:buNone/>
            </a:pPr>
            <a:r>
              <a:rPr lang="fr-FR" sz="2400" dirty="0"/>
              <a:t>Le processus de mise en relation d’un test avec le CECR comprend 5 étapes: </a:t>
            </a:r>
          </a:p>
          <a:p>
            <a:r>
              <a:rPr lang="fr-FR" sz="2400" dirty="0" smtClean="0"/>
              <a:t>Familiarisation: </a:t>
            </a:r>
            <a:r>
              <a:rPr lang="fr-FR" sz="2400" dirty="0"/>
              <a:t>Sélection d’activités de formation visant à une bonne connaissance du CECRL, de ses niveaux et de ses descripteurs </a:t>
            </a:r>
          </a:p>
          <a:p>
            <a:r>
              <a:rPr lang="fr-FR" sz="2400" dirty="0"/>
              <a:t>Spécification</a:t>
            </a:r>
          </a:p>
          <a:p>
            <a:r>
              <a:rPr lang="fr-FR" sz="2400" dirty="0"/>
              <a:t>Standardisation et benchmarking</a:t>
            </a:r>
          </a:p>
          <a:p>
            <a:r>
              <a:rPr lang="fr-FR" sz="2400" dirty="0"/>
              <a:t>Définition des scores de césure</a:t>
            </a:r>
          </a:p>
          <a:p>
            <a:r>
              <a:rPr lang="fr-FR" sz="2400" dirty="0"/>
              <a:t>Validation </a:t>
            </a:r>
          </a:p>
          <a:p>
            <a:pPr marL="0" indent="0">
              <a:buNone/>
            </a:pPr>
            <a:r>
              <a:rPr lang="fr-FR" sz="2800" dirty="0"/>
              <a:t> </a:t>
            </a:r>
          </a:p>
          <a:p>
            <a:endParaRPr lang="fr-FR" dirty="0"/>
          </a:p>
        </p:txBody>
      </p:sp>
    </p:spTree>
    <p:extLst>
      <p:ext uri="{BB962C8B-B14F-4D97-AF65-F5344CB8AC3E}">
        <p14:creationId xmlns:p14="http://schemas.microsoft.com/office/powerpoint/2010/main" val="74763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81000" y="685800"/>
            <a:ext cx="8291512" cy="792087"/>
          </a:xfrm>
        </p:spPr>
        <p:txBody>
          <a:bodyPr/>
          <a:lstStyle/>
          <a:p>
            <a:r>
              <a:rPr lang="fr-FR" sz="3600" b="1" dirty="0"/>
              <a:t>Étape 1: </a:t>
            </a:r>
            <a:r>
              <a:rPr lang="nl-NL" altLang="en-US" sz="3600" b="1" dirty="0" smtClean="0"/>
              <a:t>F</a:t>
            </a:r>
            <a:r>
              <a:rPr lang="sk-SK" altLang="en-US" sz="3600" b="1" dirty="0" smtClean="0"/>
              <a:t>amiliarisation</a:t>
            </a:r>
            <a:endParaRPr lang="sk-SK" sz="3600" dirty="0"/>
          </a:p>
        </p:txBody>
      </p:sp>
      <p:sp>
        <p:nvSpPr>
          <p:cNvPr id="3" name="Zástupný symbol obsahu 2"/>
          <p:cNvSpPr>
            <a:spLocks noGrp="1"/>
          </p:cNvSpPr>
          <p:nvPr>
            <p:ph idx="1"/>
          </p:nvPr>
        </p:nvSpPr>
        <p:spPr>
          <a:xfrm>
            <a:off x="533400" y="1676400"/>
            <a:ext cx="8291264" cy="4104457"/>
          </a:xfrm>
        </p:spPr>
        <p:txBody>
          <a:bodyPr/>
          <a:lstStyle/>
          <a:p>
            <a:r>
              <a:rPr lang="fr-FR" altLang="en-US" sz="2400" dirty="0"/>
              <a:t>Il n’y a pas de frontière précise entre la fin de la familiarisation et le début de la spécification ou standardisation, car les premières activités sont une continuation du processus de familiarisation.</a:t>
            </a:r>
          </a:p>
          <a:p>
            <a:r>
              <a:rPr lang="fr-FR" altLang="en-US" sz="2400" dirty="0"/>
              <a:t>Une connaissance avérée  des niveaux du CECR est requise pour analyser et évaluer les tâches des tests et les performances en relation avec les niveaux du CECR.</a:t>
            </a:r>
          </a:p>
          <a:p>
            <a:r>
              <a:rPr lang="fr-FR" altLang="en-US" sz="2400" dirty="0"/>
              <a:t>Une connaissance détaillée du CECR, de ses niveaux et de ses descripteurs est nécessaire.</a:t>
            </a:r>
          </a:p>
          <a:p>
            <a:pPr marL="0" indent="0">
              <a:buNone/>
            </a:pPr>
            <a:endParaRPr lang="en-GB" altLang="en-US" sz="2400" dirty="0"/>
          </a:p>
          <a:p>
            <a:pPr marL="0" indent="0">
              <a:buNone/>
            </a:pPr>
            <a:endParaRPr lang="en-GB" altLang="en-US" sz="2400" dirty="0"/>
          </a:p>
          <a:p>
            <a:pPr marL="0" indent="0">
              <a:buNone/>
            </a:pPr>
            <a:endParaRPr lang="en-GB" altLang="en-US" sz="2400" dirty="0"/>
          </a:p>
          <a:p>
            <a:endParaRPr lang="sk-SK" dirty="0"/>
          </a:p>
        </p:txBody>
      </p:sp>
    </p:spTree>
    <p:extLst>
      <p:ext uri="{BB962C8B-B14F-4D97-AF65-F5344CB8AC3E}">
        <p14:creationId xmlns:p14="http://schemas.microsoft.com/office/powerpoint/2010/main" val="1949905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533400"/>
            <a:ext cx="8291512" cy="792087"/>
          </a:xfrm>
        </p:spPr>
        <p:txBody>
          <a:bodyPr/>
          <a:lstStyle/>
          <a:p>
            <a:r>
              <a:rPr lang="fr-FR" sz="2800" b="1" dirty="0"/>
              <a:t>Connaissance détaillée du CECR</a:t>
            </a:r>
          </a:p>
        </p:txBody>
      </p:sp>
      <p:sp>
        <p:nvSpPr>
          <p:cNvPr id="3" name="Espace réservé du contenu 2"/>
          <p:cNvSpPr>
            <a:spLocks noGrp="1"/>
          </p:cNvSpPr>
          <p:nvPr>
            <p:ph idx="1"/>
          </p:nvPr>
        </p:nvSpPr>
        <p:spPr>
          <a:xfrm>
            <a:off x="381000" y="1371600"/>
            <a:ext cx="8291264" cy="4104457"/>
          </a:xfrm>
        </p:spPr>
        <p:txBody>
          <a:bodyPr/>
          <a:lstStyle/>
          <a:p>
            <a:r>
              <a:rPr lang="fr-FR" sz="2400" dirty="0"/>
              <a:t>Les éléments de l’approche actionnelle: </a:t>
            </a:r>
          </a:p>
          <a:p>
            <a:pPr lvl="1"/>
            <a:r>
              <a:rPr lang="fr-FR" sz="2000" dirty="0"/>
              <a:t>L’usage d’une langue y compris son apprentissage, comprend les actions accomplies par des personnes et individus et acteurs sociaux</a:t>
            </a:r>
          </a:p>
          <a:p>
            <a:pPr lvl="1"/>
            <a:r>
              <a:rPr lang="fr-FR" sz="2000" dirty="0"/>
              <a:t>Un ensemble de compétences  générales et notamment une compétence à communiquer langagièrement</a:t>
            </a:r>
          </a:p>
          <a:p>
            <a:pPr lvl="1"/>
            <a:r>
              <a:rPr lang="fr-FR" sz="2000" dirty="0"/>
              <a:t>Des contextes et des conditions varies avec différentes contraintes pour réaliser des activités langagières </a:t>
            </a:r>
          </a:p>
          <a:p>
            <a:pPr lvl="1"/>
            <a:r>
              <a:rPr lang="fr-FR" sz="2000" dirty="0"/>
              <a:t>Des stratégies langagières pour produire ou comprendre des textes en relation avec des thèmes dans des domaines spécifiques</a:t>
            </a:r>
          </a:p>
          <a:p>
            <a:r>
              <a:rPr lang="fr-FR" altLang="en-US" sz="2400" dirty="0"/>
              <a:t>Descripteurs pertinents (“capacités de faire”)  </a:t>
            </a:r>
          </a:p>
          <a:p>
            <a:r>
              <a:rPr lang="fr-FR" altLang="en-US" sz="2400" dirty="0"/>
              <a:t>Niveaux du CECR</a:t>
            </a:r>
          </a:p>
          <a:p>
            <a:endParaRPr lang="fr-FR" sz="2000" dirty="0"/>
          </a:p>
          <a:p>
            <a:endParaRPr lang="fr-FR" dirty="0"/>
          </a:p>
        </p:txBody>
      </p:sp>
    </p:spTree>
    <p:extLst>
      <p:ext uri="{BB962C8B-B14F-4D97-AF65-F5344CB8AC3E}">
        <p14:creationId xmlns:p14="http://schemas.microsoft.com/office/powerpoint/2010/main" val="3296248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62000"/>
            <a:ext cx="8291512" cy="792087"/>
          </a:xfrm>
        </p:spPr>
        <p:txBody>
          <a:bodyPr/>
          <a:lstStyle/>
          <a:p>
            <a:r>
              <a:rPr lang="nl-NL" b="1" dirty="0" err="1"/>
              <a:t>Trois</a:t>
            </a:r>
            <a:r>
              <a:rPr lang="nl-NL" b="1" dirty="0"/>
              <a:t> </a:t>
            </a:r>
            <a:r>
              <a:rPr lang="nl-NL" b="1" dirty="0" err="1"/>
              <a:t>tâches</a:t>
            </a:r>
            <a:endParaRPr lang="en-GB" b="1" dirty="0"/>
          </a:p>
        </p:txBody>
      </p:sp>
      <p:sp>
        <p:nvSpPr>
          <p:cNvPr id="3" name="Tijdelijke aanduiding voor inhoud 2"/>
          <p:cNvSpPr>
            <a:spLocks noGrp="1"/>
          </p:cNvSpPr>
          <p:nvPr>
            <p:ph idx="1"/>
          </p:nvPr>
        </p:nvSpPr>
        <p:spPr>
          <a:xfrm>
            <a:off x="381000" y="1981200"/>
            <a:ext cx="8291264" cy="4104457"/>
          </a:xfrm>
        </p:spPr>
        <p:txBody>
          <a:bodyPr/>
          <a:lstStyle/>
          <a:p>
            <a:pPr marL="457200" indent="-457200">
              <a:buAutoNum type="arabicPeriod"/>
            </a:pPr>
            <a:r>
              <a:rPr lang="fr-FR" sz="2400" dirty="0"/>
              <a:t>Mettre en ordre les niveaux du CECR (Echelle globale) </a:t>
            </a:r>
            <a:r>
              <a:rPr lang="fr-FR" sz="2000" dirty="0"/>
              <a:t>Table 1 dans le CECR : sommaire de l’ensemble des niveaux du CECR</a:t>
            </a:r>
          </a:p>
          <a:p>
            <a:pPr marL="457200" indent="-457200">
              <a:buAutoNum type="arabicPeriod"/>
            </a:pPr>
            <a:r>
              <a:rPr lang="fr-FR" sz="2400" dirty="0"/>
              <a:t>Mettre en ordre les principales caractéristiques des niveaux du CECR</a:t>
            </a:r>
          </a:p>
          <a:p>
            <a:pPr lvl="1"/>
            <a:r>
              <a:rPr lang="fr-FR" sz="2000" dirty="0"/>
              <a:t>CECR section 3.6; Points essentiels  Table 3.1</a:t>
            </a:r>
          </a:p>
          <a:p>
            <a:pPr marL="457200" indent="-457200">
              <a:buFont typeface="Arial" charset="0"/>
              <a:buAutoNum type="arabicPeriod"/>
            </a:pPr>
            <a:r>
              <a:rPr lang="fr-FR" altLang="en-US" sz="2400" dirty="0"/>
              <a:t>Auto évaluation des capacités de chacun dans deux langues étrangères</a:t>
            </a:r>
          </a:p>
          <a:p>
            <a:pPr lvl="1"/>
            <a:r>
              <a:rPr lang="fr-FR" sz="2000" dirty="0"/>
              <a:t>Grille d’auto évaluation : CEFR Table 2, Points essentiels Table 3.2   </a:t>
            </a:r>
          </a:p>
          <a:p>
            <a:pPr marL="457200" indent="-457200">
              <a:buAutoNum type="arabicPeriod"/>
            </a:pPr>
            <a:endParaRPr lang="fr-FR" sz="2400" dirty="0"/>
          </a:p>
          <a:p>
            <a:pPr marL="457200" indent="-457200">
              <a:buAutoNum type="arabicPeriod"/>
            </a:pPr>
            <a:endParaRPr lang="en-GB" sz="2400" dirty="0"/>
          </a:p>
        </p:txBody>
      </p:sp>
    </p:spTree>
    <p:extLst>
      <p:ext uri="{BB962C8B-B14F-4D97-AF65-F5344CB8AC3E}">
        <p14:creationId xmlns:p14="http://schemas.microsoft.com/office/powerpoint/2010/main" val="276583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200" b="1" dirty="0"/>
              <a:t>Caractéristiques principales</a:t>
            </a:r>
          </a:p>
        </p:txBody>
      </p:sp>
      <p:sp>
        <p:nvSpPr>
          <p:cNvPr id="3" name="Espace réservé du contenu 2"/>
          <p:cNvSpPr>
            <a:spLocks noGrp="1"/>
          </p:cNvSpPr>
          <p:nvPr>
            <p:ph idx="1"/>
          </p:nvPr>
        </p:nvSpPr>
        <p:spPr/>
        <p:txBody>
          <a:bodyPr/>
          <a:lstStyle/>
          <a:p>
            <a:r>
              <a:rPr lang="fr-FR" sz="2400" dirty="0"/>
              <a:t>Ce niveau est le plus élémentaire de la langue, celui où l’apprenant est capable </a:t>
            </a:r>
            <a:r>
              <a:rPr lang="fr-FR" sz="2400" i="1" dirty="0"/>
              <a:t>d’interactions simples ; peut répondre à des questions sur lui-même, l’endroit où il vit, les gens qu’il connait, et les choses qu’ils ont ; peut intervenir avec des énoncés simples dans les domaines qui le concernent ou qui lui sont familiers et y répondre également</a:t>
            </a:r>
            <a:r>
              <a:rPr lang="fr-FR" sz="2400" dirty="0"/>
              <a:t> en ne se contentant pas de répéter des expressions toutes faites et pré organisées.</a:t>
            </a:r>
          </a:p>
        </p:txBody>
      </p:sp>
    </p:spTree>
    <p:extLst>
      <p:ext uri="{BB962C8B-B14F-4D97-AF65-F5344CB8AC3E}">
        <p14:creationId xmlns:p14="http://schemas.microsoft.com/office/powerpoint/2010/main" val="283068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Lire B2</a:t>
            </a:r>
          </a:p>
        </p:txBody>
      </p:sp>
      <p:sp>
        <p:nvSpPr>
          <p:cNvPr id="3" name="Espace réservé du contenu 2"/>
          <p:cNvSpPr>
            <a:spLocks noGrp="1"/>
          </p:cNvSpPr>
          <p:nvPr>
            <p:ph idx="1"/>
          </p:nvPr>
        </p:nvSpPr>
        <p:spPr/>
        <p:txBody>
          <a:bodyPr/>
          <a:lstStyle/>
          <a:p>
            <a:r>
              <a:rPr lang="fr-FR" sz="2400" dirty="0"/>
              <a:t>Je peux lire des articles et des rapports sur des questions contemporaines dans lesquels les auteurs adoptent une attitude particulière ou un certain point de vue. Je peux comprendre un texte littéraire contemporain en prose.</a:t>
            </a:r>
          </a:p>
        </p:txBody>
      </p:sp>
    </p:spTree>
    <p:extLst>
      <p:ext uri="{BB962C8B-B14F-4D97-AF65-F5344CB8AC3E}">
        <p14:creationId xmlns:p14="http://schemas.microsoft.com/office/powerpoint/2010/main" val="1635473698"/>
      </p:ext>
    </p:extLst>
  </p:cSld>
  <p:clrMapOvr>
    <a:masterClrMapping/>
  </p:clrMapOvr>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329</TotalTime>
  <Words>365</Words>
  <Application>Microsoft Office PowerPoint</Application>
  <PresentationFormat>Diavoorstelling (4:3)</PresentationFormat>
  <Paragraphs>44</Paragraphs>
  <Slides>7</Slides>
  <Notes>0</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PPT-template-relang</vt:lpstr>
      <vt:lpstr>   RELANG Relier les curricula, les tests et les examens de langues au Cadre européen commun de référence: promouvoir l’assurance qualité en éducation et faciliter la mobilité   </vt:lpstr>
      <vt:lpstr>5 étapes du processus de mise en relation </vt:lpstr>
      <vt:lpstr>Étape 1: Familiarisation</vt:lpstr>
      <vt:lpstr>Connaissance détaillée du CECR</vt:lpstr>
      <vt:lpstr>Trois tâches</vt:lpstr>
      <vt:lpstr>Caractéristiques principales</vt:lpstr>
      <vt:lpstr>Lire B2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Jose</cp:lastModifiedBy>
  <cp:revision>37</cp:revision>
  <cp:lastPrinted>2012-09-20T10:53:19Z</cp:lastPrinted>
  <dcterms:created xsi:type="dcterms:W3CDTF">2013-09-12T14:01:04Z</dcterms:created>
  <dcterms:modified xsi:type="dcterms:W3CDTF">2016-03-31T09:34:17Z</dcterms:modified>
</cp:coreProperties>
</file>