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71" r:id="rId2"/>
    <p:sldId id="286" r:id="rId3"/>
    <p:sldId id="287" r:id="rId4"/>
    <p:sldId id="288" r:id="rId5"/>
    <p:sldId id="289" r:id="rId6"/>
    <p:sldId id="291" r:id="rId7"/>
    <p:sldId id="292" r:id="rId8"/>
    <p:sldId id="293" r:id="rId9"/>
    <p:sldId id="283" r:id="rId10"/>
    <p:sldId id="294" r:id="rId11"/>
  </p:sldIdLst>
  <p:sldSz cx="9144000" cy="6858000" type="screen4x3"/>
  <p:notesSz cx="6797675" cy="99314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043" autoAdjust="0"/>
    <p:restoredTop sz="94563" autoAdjust="0"/>
  </p:normalViewPr>
  <p:slideViewPr>
    <p:cSldViewPr>
      <p:cViewPr>
        <p:scale>
          <a:sx n="90" d="100"/>
          <a:sy n="90" d="100"/>
        </p:scale>
        <p:origin x="-1075" y="-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04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3C185F-3B3D-4BC8-9A2A-C79CDAAA9113}" type="datetimeFigureOut">
              <a:rPr lang="en-GB" smtClean="0"/>
              <a:pPr/>
              <a:t>29/03/2016</a:t>
            </a:fld>
            <a:endParaRPr lang="en-GB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0443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84A6A-5CEE-4F3F-83A9-5EC764E3E41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41666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BC0058-3E49-43CD-8E94-3566594B0A43}" type="datetimeFigureOut">
              <a:rPr lang="en-GB" smtClean="0"/>
              <a:pPr/>
              <a:t>29/03/2016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17415"/>
            <a:ext cx="543814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E09B01-9836-40C2-9318-7E253FBFB375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6909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5647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3481C8-3F7E-4219-9395-357FBBDB04E9}" type="slidenum">
              <a:rPr lang="nl-NL"/>
              <a:pPr/>
              <a:t>9</a:t>
            </a:fld>
            <a:endParaRPr lang="nl-NL"/>
          </a:p>
        </p:txBody>
      </p:sp>
      <p:sp>
        <p:nvSpPr>
          <p:cNvPr id="136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331913" y="6308725"/>
            <a:ext cx="2895600" cy="365125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794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331913" y="6308725"/>
            <a:ext cx="2895600" cy="365125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288" y="908721"/>
            <a:ext cx="8291512" cy="792087"/>
          </a:xfrm>
        </p:spPr>
        <p:txBody>
          <a:bodyPr/>
          <a:lstStyle>
            <a:lvl1pPr>
              <a:defRPr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95536" y="1772816"/>
            <a:ext cx="8291264" cy="410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031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CDC90D-9379-48A7-9314-915A69366478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57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8" y="0"/>
            <a:ext cx="9139943" cy="6858000"/>
          </a:xfrm>
          <a:prstGeom prst="rect">
            <a:avLst/>
          </a:prstGeom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95288" y="1196975"/>
            <a:ext cx="8291512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95288" y="2133600"/>
            <a:ext cx="8291512" cy="399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5820F9F-4A78-4794-BA0A-638F9F166864}" type="datetimeFigureOut">
              <a:rPr lang="en-US"/>
              <a:pPr>
                <a:defRPr/>
              </a:pPr>
              <a:t>3/29/2016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455646F-B914-4171-99C3-A02015CBB21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47664" y="188640"/>
            <a:ext cx="7200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en-US" sz="1200" dirty="0">
              <a:solidFill>
                <a:srgbClr val="0070C0"/>
              </a:solidFill>
            </a:endParaRPr>
          </a:p>
        </p:txBody>
      </p:sp>
      <p:pic>
        <p:nvPicPr>
          <p:cNvPr id="10" name="Picture 9" descr="relang-logo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3528" y="188640"/>
            <a:ext cx="1806200" cy="50405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95536" y="6231988"/>
            <a:ext cx="7200800" cy="27167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ts val="1500"/>
              </a:lnSpc>
            </a:pPr>
            <a:endParaRPr lang="en-US" sz="1200" dirty="0">
              <a:solidFill>
                <a:srgbClr val="00206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323528" y="1716048"/>
            <a:ext cx="8424936" cy="1569660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algn="ctr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algn="ctr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de-DE" sz="4000" b="1" dirty="0">
                <a:latin typeface="Arial Narrow Bold" charset="0"/>
              </a:rPr>
              <a:t> </a:t>
            </a:r>
          </a:p>
          <a:p>
            <a:pPr>
              <a:buFontTx/>
              <a:buNone/>
              <a:defRPr/>
            </a:pPr>
            <a:endParaRPr lang="de-DE" sz="2800" dirty="0">
              <a:latin typeface="Arial Narrow Bold" charset="0"/>
            </a:endParaRPr>
          </a:p>
          <a:p>
            <a:pPr>
              <a:buFontTx/>
              <a:buNone/>
              <a:defRPr/>
            </a:pPr>
            <a:endParaRPr lang="en-GB" sz="2800" dirty="0">
              <a:latin typeface="Arial Narrow Bold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908721"/>
            <a:ext cx="8291512" cy="792087"/>
          </a:xfrm>
        </p:spPr>
        <p:txBody>
          <a:bodyPr/>
          <a:lstStyle/>
          <a:p>
            <a:r>
              <a:rPr lang="en-GB" sz="3200" b="1" noProof="0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n-GB" sz="3200" b="1" noProof="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GB" sz="3200" b="1" noProof="0" dirty="0">
                <a:solidFill>
                  <a:schemeClr val="bg2">
                    <a:lumMod val="50000"/>
                  </a:schemeClr>
                </a:solidFill>
              </a:rPr>
              <a:t>RELANG</a:t>
            </a:r>
            <a:r>
              <a:rPr lang="en-GB" sz="3200" b="1" noProof="0" dirty="0"/>
              <a:t/>
            </a:r>
            <a:br>
              <a:rPr lang="en-GB" sz="3200" b="1" noProof="0" dirty="0"/>
            </a:br>
            <a:r>
              <a:rPr lang="fr-FR" sz="1800" b="1" dirty="0">
                <a:solidFill>
                  <a:schemeClr val="tx1"/>
                </a:solidFill>
              </a:rPr>
              <a:t>Relier les curricula, les tests et les examens de langues au Cadre européen commun de référence : promouvoir l’assurance qualité en éducation et faciliter la mobilité</a:t>
            </a:r>
            <a:r>
              <a:rPr lang="fr-FR" sz="1800" b="1" i="1" dirty="0">
                <a:solidFill>
                  <a:schemeClr val="tx1"/>
                </a:solidFill>
              </a:rPr>
              <a:t> </a:t>
            </a:r>
            <a:endParaRPr lang="en-GB" sz="1800" i="1" noProof="0" dirty="0">
              <a:solidFill>
                <a:srgbClr val="FFFF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95536" y="2133600"/>
            <a:ext cx="8291264" cy="3809999"/>
          </a:xfrm>
        </p:spPr>
        <p:txBody>
          <a:bodyPr/>
          <a:lstStyle/>
          <a:p>
            <a:endParaRPr lang="en-GB" noProof="0" dirty="0"/>
          </a:p>
          <a:p>
            <a:pPr marL="0" indent="0" algn="ctr">
              <a:buNone/>
            </a:pPr>
            <a:endParaRPr lang="en-GB" b="1" dirty="0">
              <a:solidFill>
                <a:schemeClr val="bg2">
                  <a:lumMod val="50000"/>
                </a:schemeClr>
              </a:solidFill>
              <a:latin typeface="Arial Narrow Bold" charset="0"/>
            </a:endParaRPr>
          </a:p>
          <a:p>
            <a:pPr marL="0" indent="0" algn="ctr">
              <a:buNone/>
            </a:pPr>
            <a:r>
              <a:rPr lang="en-GB" b="1" dirty="0">
                <a:solidFill>
                  <a:schemeClr val="bg2">
                    <a:lumMod val="50000"/>
                  </a:schemeClr>
                </a:solidFill>
                <a:latin typeface="Arial Narrow Bold" charset="0"/>
              </a:rPr>
              <a:t>De </a:t>
            </a:r>
            <a:r>
              <a:rPr lang="en-GB" b="1" dirty="0" err="1">
                <a:solidFill>
                  <a:schemeClr val="bg2">
                    <a:lumMod val="50000"/>
                  </a:schemeClr>
                </a:solidFill>
                <a:latin typeface="Arial Narrow Bold" charset="0"/>
              </a:rPr>
              <a:t>l'apprentissage</a:t>
            </a:r>
            <a:r>
              <a:rPr lang="en-GB" b="1" dirty="0">
                <a:solidFill>
                  <a:schemeClr val="bg2">
                    <a:lumMod val="50000"/>
                  </a:schemeClr>
                </a:solidFill>
                <a:latin typeface="Arial Narrow Bold" charset="0"/>
              </a:rPr>
              <a:t> à </a:t>
            </a:r>
            <a:r>
              <a:rPr lang="en-GB" b="1" dirty="0" err="1">
                <a:solidFill>
                  <a:schemeClr val="bg2">
                    <a:lumMod val="50000"/>
                  </a:schemeClr>
                </a:solidFill>
                <a:latin typeface="Arial Narrow Bold" charset="0"/>
              </a:rPr>
              <a:t>l'évaluation</a:t>
            </a:r>
            <a:endParaRPr lang="en-GB" sz="1800" b="1" noProof="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sz="1800" b="1" noProof="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nl-NL" sz="1800" b="1" noProof="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nl-NL" sz="18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nl-NL" sz="1800" b="1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endParaRPr lang="en-US" sz="1800" b="1" dirty="0"/>
          </a:p>
          <a:p>
            <a:pPr marL="0" indent="0" algn="ctr">
              <a:buNone/>
            </a:pPr>
            <a:r>
              <a:rPr lang="en-US" sz="1800" b="1" dirty="0"/>
              <a:t>Centre </a:t>
            </a:r>
            <a:r>
              <a:rPr lang="en-US" sz="1800" b="1" dirty="0" err="1"/>
              <a:t>Européen</a:t>
            </a:r>
            <a:r>
              <a:rPr lang="en-US" sz="1800" b="1" dirty="0"/>
              <a:t> pour les </a:t>
            </a:r>
            <a:r>
              <a:rPr lang="en-US" sz="1800" b="1" dirty="0" err="1"/>
              <a:t>Langues</a:t>
            </a:r>
            <a:r>
              <a:rPr lang="en-US" sz="1800" b="1" dirty="0"/>
              <a:t> </a:t>
            </a:r>
            <a:r>
              <a:rPr lang="en-US" sz="1800" b="1" dirty="0" err="1"/>
              <a:t>Vivantes</a:t>
            </a:r>
            <a:r>
              <a:rPr lang="en-US" sz="1800" b="1" dirty="0"/>
              <a:t> et Commission </a:t>
            </a:r>
            <a:r>
              <a:rPr lang="en-US" sz="1800" b="1" dirty="0" err="1"/>
              <a:t>Européenne</a:t>
            </a:r>
            <a:endParaRPr lang="en-US" sz="1800" b="1" dirty="0"/>
          </a:p>
          <a:p>
            <a:pPr marL="0" indent="0" algn="ctr">
              <a:buNone/>
            </a:pPr>
            <a:r>
              <a:rPr lang="en-US" sz="1800" b="1" dirty="0" err="1"/>
              <a:t>Méthodologies</a:t>
            </a:r>
            <a:r>
              <a:rPr lang="en-US" sz="1800" b="1" dirty="0"/>
              <a:t> et Evaluation </a:t>
            </a:r>
            <a:r>
              <a:rPr lang="en-US" sz="1800" b="1" dirty="0" err="1"/>
              <a:t>Innovantes</a:t>
            </a:r>
            <a:r>
              <a:rPr lang="en-US" sz="1800" b="1" dirty="0"/>
              <a:t> </a:t>
            </a:r>
            <a:r>
              <a:rPr lang="en-US" sz="1800" b="1" dirty="0" err="1"/>
              <a:t>dans</a:t>
            </a:r>
            <a:r>
              <a:rPr lang="en-US" sz="1800" b="1" dirty="0"/>
              <a:t> </a:t>
            </a:r>
            <a:r>
              <a:rPr lang="en-US" sz="1800" b="1" dirty="0" err="1"/>
              <a:t>l’Appprentissage</a:t>
            </a:r>
            <a:r>
              <a:rPr lang="en-US" sz="1800" b="1" dirty="0"/>
              <a:t> des </a:t>
            </a:r>
            <a:r>
              <a:rPr lang="en-US" sz="1800" b="1" dirty="0" err="1"/>
              <a:t>Langues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0205947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b="1" dirty="0">
                <a:solidFill>
                  <a:schemeClr val="bg2">
                    <a:lumMod val="50000"/>
                  </a:schemeClr>
                </a:solidFill>
              </a:rPr>
              <a:t>La validité des contenus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2133600"/>
            <a:ext cx="8291512" cy="3992563"/>
          </a:xfrm>
        </p:spPr>
        <p:txBody>
          <a:bodyPr/>
          <a:lstStyle/>
          <a:p>
            <a:endParaRPr lang="fr-FR" sz="2400" dirty="0"/>
          </a:p>
          <a:p>
            <a:r>
              <a:rPr lang="fr-FR" sz="2400" dirty="0"/>
              <a:t>Est-ce que le test reflète précisément le syllabus sur lequel il est basé ET reflète les descripteurs du CECR?</a:t>
            </a:r>
          </a:p>
          <a:p>
            <a:endParaRPr lang="fr-FR" sz="2400" dirty="0"/>
          </a:p>
          <a:p>
            <a:r>
              <a:rPr lang="fr-FR" sz="2400" dirty="0"/>
              <a:t>Est-ce que la spécification des contenus reflète tous les domaines dans des proportions appropriées?</a:t>
            </a:r>
          </a:p>
        </p:txBody>
      </p:sp>
    </p:spTree>
    <p:extLst>
      <p:ext uri="{BB962C8B-B14F-4D97-AF65-F5344CB8AC3E}">
        <p14:creationId xmlns:p14="http://schemas.microsoft.com/office/powerpoint/2010/main" val="2518193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91512" cy="792087"/>
          </a:xfrm>
        </p:spPr>
        <p:txBody>
          <a:bodyPr/>
          <a:lstStyle/>
          <a:p>
            <a:r>
              <a:rPr lang="fr-FR" sz="2400" b="1" dirty="0"/>
              <a:t>Les procédures de mise en relation dans le Manuel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62000" y="1752600"/>
            <a:ext cx="8291264" cy="4104457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fr-FR" sz="2400" dirty="0"/>
              <a:t>Familiarisation avec le CECR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2400" dirty="0"/>
              <a:t>Mise en relation à partir des spécifications concernant le contenu de l’examen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2400" dirty="0"/>
              <a:t>Standardisation et Calibrage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2400" dirty="0"/>
              <a:t>Définition des points de césure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2400" dirty="0"/>
              <a:t>Validation: vérification que les résultats de l’examen sont en relation avec les niveaux correspondants du cadre </a:t>
            </a:r>
          </a:p>
        </p:txBody>
      </p:sp>
    </p:spTree>
    <p:extLst>
      <p:ext uri="{BB962C8B-B14F-4D97-AF65-F5344CB8AC3E}">
        <p14:creationId xmlns:p14="http://schemas.microsoft.com/office/powerpoint/2010/main" val="1172097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b="1" dirty="0"/>
              <a:t>Liens avec le CECR par les spécifications et la standardisation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3400" y="1905000"/>
            <a:ext cx="8146132" cy="4104457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fr-FR" sz="2400" dirty="0"/>
              <a:t>Si l’affirmation d’un lien avec le CECRL est basée uniquement sur les spécifications, on ne peut savoir quel résultat un candidat doit avoir pour pouvoir se prévaloir d’être à un niveau du cadre. 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2400" dirty="0"/>
              <a:t>Cette affirmation doit être étayée par la standardisation des jugements: les difficultés des items sont évaluées en fonction des niveaux du cadre. </a:t>
            </a:r>
          </a:p>
          <a:p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3400" y="1859340"/>
            <a:ext cx="8001000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fr-FR" sz="2400" dirty="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fr-FR" sz="2400" dirty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1555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291512" cy="792087"/>
          </a:xfrm>
        </p:spPr>
        <p:txBody>
          <a:bodyPr/>
          <a:lstStyle/>
          <a:p>
            <a:r>
              <a:rPr lang="fr-FR" sz="2800" b="1" dirty="0"/>
              <a:t>Etapes pour la phase de standardisation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752600"/>
            <a:ext cx="8291264" cy="4104457"/>
          </a:xfrm>
        </p:spPr>
        <p:txBody>
          <a:bodyPr/>
          <a:lstStyle/>
          <a:p>
            <a:pPr marL="0" indent="0">
              <a:buNone/>
            </a:pPr>
            <a:r>
              <a:rPr lang="fr-FR" sz="2400" dirty="0"/>
              <a:t>1. Assurer une familiarisation adéquate avec le CEFR </a:t>
            </a:r>
          </a:p>
          <a:p>
            <a:pPr marL="0" indent="0">
              <a:buNone/>
            </a:pPr>
            <a:r>
              <a:rPr lang="fr-FR" sz="2400" dirty="0"/>
              <a:t>2. Assurer une formation à l’évaluation des tâches de production en utilisant les tableaux et les échelles du CECRL et les échelles pertinentes d’évaluation du Manuel  </a:t>
            </a:r>
          </a:p>
          <a:p>
            <a:pPr marL="0" indent="0">
              <a:buNone/>
            </a:pPr>
            <a:r>
              <a:rPr lang="fr-FR" sz="2400" dirty="0"/>
              <a:t>3. Assurer une formation à l’évaluation des tâches de réception en utilisant les échelles pertinentes d’évaluation du Manuel  </a:t>
            </a:r>
          </a:p>
          <a:p>
            <a:pPr marL="0" indent="0">
              <a:buNone/>
            </a:pPr>
            <a:r>
              <a:rPr lang="fr-FR" sz="2400" dirty="0"/>
              <a:t>4. Calibrer des échantillons de performance </a:t>
            </a:r>
          </a:p>
          <a:p>
            <a:pPr marL="0" indent="0">
              <a:buNone/>
            </a:pPr>
            <a:r>
              <a:rPr lang="fr-FR" sz="2400" dirty="0"/>
              <a:t>5. Définir les points de césure </a:t>
            </a:r>
          </a:p>
        </p:txBody>
      </p:sp>
    </p:spTree>
    <p:extLst>
      <p:ext uri="{BB962C8B-B14F-4D97-AF65-F5344CB8AC3E}">
        <p14:creationId xmlns:p14="http://schemas.microsoft.com/office/powerpoint/2010/main" val="2169857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b="1" dirty="0"/>
              <a:t>Décisions de groupe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62000" y="1981200"/>
            <a:ext cx="7543800" cy="4104457"/>
          </a:xfrm>
        </p:spPr>
        <p:txBody>
          <a:bodyPr/>
          <a:lstStyle/>
          <a:p>
            <a:pPr marL="0" indent="0">
              <a:buNone/>
            </a:pPr>
            <a:r>
              <a:rPr lang="fr-FR" sz="2400" dirty="0"/>
              <a:t>Le calibrage et la définition des points de césure sont des procédures qui supposent des décisions de groupe  qui doivent avoir été préparées en amont et supposent une formation appropriée. </a:t>
            </a:r>
          </a:p>
        </p:txBody>
      </p:sp>
    </p:spTree>
    <p:extLst>
      <p:ext uri="{BB962C8B-B14F-4D97-AF65-F5344CB8AC3E}">
        <p14:creationId xmlns:p14="http://schemas.microsoft.com/office/powerpoint/2010/main" val="27262200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b="1" dirty="0"/>
              <a:t>La standardisation dans les activités de réception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400" dirty="0"/>
              <a:t>Pour les objectifs d’apprentissage qui sont évalués à travers des tests indirects avec un score chiffré, les standards de performance doivent être fixés</a:t>
            </a:r>
          </a:p>
          <a:p>
            <a:pPr lvl="1"/>
            <a:r>
              <a:rPr lang="fr-FR" sz="2400" dirty="0"/>
              <a:t>Compétences de réception (lire, écouter)</a:t>
            </a:r>
          </a:p>
          <a:p>
            <a:pPr lvl="1"/>
            <a:r>
              <a:rPr lang="fr-FR" sz="2400" dirty="0"/>
              <a:t>Compétences transversales (grammaire, vocabulaire)</a:t>
            </a:r>
          </a:p>
          <a:p>
            <a:r>
              <a:rPr lang="fr-FR" sz="2400" dirty="0"/>
              <a:t>Un standard de performance est la frontière (scores de césure) entre deux niveaux sur l’échelle établie par un test</a:t>
            </a:r>
          </a:p>
          <a:p>
            <a:r>
              <a:rPr lang="fr-FR" sz="2400" dirty="0"/>
              <a:t>Procédure de définition des scores de césure</a:t>
            </a:r>
          </a:p>
        </p:txBody>
      </p:sp>
    </p:spTree>
    <p:extLst>
      <p:ext uri="{BB962C8B-B14F-4D97-AF65-F5344CB8AC3E}">
        <p14:creationId xmlns:p14="http://schemas.microsoft.com/office/powerpoint/2010/main" val="25689730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b="1" dirty="0"/>
              <a:t>Comment arriver à fixer des </a:t>
            </a:r>
            <a:r>
              <a:rPr lang="fr-FR" sz="2400" b="1" dirty="0" err="1"/>
              <a:t>stndards</a:t>
            </a:r>
            <a:endParaRPr lang="fr-FR" sz="24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52736" y="1828800"/>
            <a:ext cx="8291264" cy="4104457"/>
          </a:xfrm>
        </p:spPr>
        <p:txBody>
          <a:bodyPr/>
          <a:lstStyle/>
          <a:p>
            <a:r>
              <a:rPr lang="fr-FR" sz="2400" dirty="0"/>
              <a:t>Décisions d’un groupe (panel)</a:t>
            </a:r>
          </a:p>
          <a:p>
            <a:r>
              <a:rPr lang="fr-FR" sz="2400" dirty="0"/>
              <a:t>Le groupe est familiarisé avec le CECR</a:t>
            </a:r>
          </a:p>
          <a:p>
            <a:r>
              <a:rPr lang="fr-FR" sz="2400" dirty="0"/>
              <a:t>Le contenu du test a été spécifié dans les termes du CECR</a:t>
            </a:r>
          </a:p>
          <a:p>
            <a:r>
              <a:rPr lang="fr-FR" sz="2400" dirty="0"/>
              <a:t>Les procédures de standardisation ont été formalisées </a:t>
            </a:r>
          </a:p>
          <a:p>
            <a:r>
              <a:rPr lang="fr-FR" sz="2400" dirty="0"/>
              <a:t>Sélection rigoureuse et formation des panelistes</a:t>
            </a:r>
          </a:p>
        </p:txBody>
      </p:sp>
    </p:spTree>
    <p:extLst>
      <p:ext uri="{BB962C8B-B14F-4D97-AF65-F5344CB8AC3E}">
        <p14:creationId xmlns:p14="http://schemas.microsoft.com/office/powerpoint/2010/main" val="11917639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8291512" cy="792087"/>
          </a:xfrm>
        </p:spPr>
        <p:txBody>
          <a:bodyPr/>
          <a:lstStyle/>
          <a:p>
            <a:r>
              <a:rPr lang="fr-FR" sz="2400" b="1" dirty="0"/>
              <a:t>Calibrage dans les activités de production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62000" y="1752600"/>
            <a:ext cx="8291264" cy="4104457"/>
          </a:xfrm>
        </p:spPr>
        <p:txBody>
          <a:bodyPr/>
          <a:lstStyle/>
          <a:p>
            <a:r>
              <a:rPr lang="fr-FR" sz="2400" dirty="0"/>
              <a:t>Le jugement sur le niveau du CECR est direct</a:t>
            </a:r>
          </a:p>
          <a:p>
            <a:pPr lvl="1"/>
            <a:r>
              <a:rPr lang="fr-FR" sz="2400" dirty="0"/>
              <a:t>Une assistance est nécessaire pour les évaluateurs pour formuler des jugements valides</a:t>
            </a:r>
          </a:p>
          <a:p>
            <a:pPr marL="457200" lvl="1" indent="0">
              <a:buNone/>
            </a:pPr>
            <a:endParaRPr lang="fr-FR" sz="2400" dirty="0"/>
          </a:p>
          <a:p>
            <a:r>
              <a:rPr lang="fr-FR" sz="2400" dirty="0"/>
              <a:t>Calibrer : fournir un (ou plusieurs) échantillons pour illustrer la performance à un niveau donné</a:t>
            </a:r>
          </a:p>
        </p:txBody>
      </p:sp>
    </p:spTree>
    <p:extLst>
      <p:ext uri="{BB962C8B-B14F-4D97-AF65-F5344CB8AC3E}">
        <p14:creationId xmlns:p14="http://schemas.microsoft.com/office/powerpoint/2010/main" val="794436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914400"/>
            <a:ext cx="8291512" cy="792163"/>
          </a:xfrm>
        </p:spPr>
        <p:txBody>
          <a:bodyPr/>
          <a:lstStyle/>
          <a:p>
            <a:r>
              <a:rPr lang="en-GB" sz="3200" b="1" dirty="0">
                <a:solidFill>
                  <a:schemeClr val="bg2">
                    <a:lumMod val="50000"/>
                  </a:schemeClr>
                </a:solidFill>
              </a:rPr>
              <a:t>Validation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2276872"/>
            <a:ext cx="8011616" cy="40322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z="2400" dirty="0"/>
              <a:t>	</a:t>
            </a:r>
            <a:r>
              <a:rPr lang="fr-FR" sz="2800" dirty="0"/>
              <a:t>Qu’est-ce que la Validation?</a:t>
            </a:r>
          </a:p>
          <a:p>
            <a:endParaRPr lang="fr-FR" sz="2400" dirty="0"/>
          </a:p>
          <a:p>
            <a:r>
              <a:rPr lang="fr-FR" sz="2400" dirty="0"/>
              <a:t>Le degré de preuve et de théorie soutiennent les interprétations des résultats des tests engendrés par les utilisations proposées de tests. </a:t>
            </a:r>
          </a:p>
          <a:p>
            <a:r>
              <a:rPr lang="fr-FR" sz="2400" dirty="0"/>
              <a:t>Le test mesure-t-il ce qu’il est censé mesurer?</a:t>
            </a:r>
          </a:p>
        </p:txBody>
      </p:sp>
    </p:spTree>
    <p:extLst>
      <p:ext uri="{BB962C8B-B14F-4D97-AF65-F5344CB8AC3E}">
        <p14:creationId xmlns:p14="http://schemas.microsoft.com/office/powerpoint/2010/main" val="1703488031"/>
      </p:ext>
    </p:extLst>
  </p:cSld>
  <p:clrMapOvr>
    <a:masterClrMapping/>
  </p:clrMapOvr>
</p:sld>
</file>

<file path=ppt/theme/theme1.xml><?xml version="1.0" encoding="utf-8"?>
<a:theme xmlns:a="http://schemas.openxmlformats.org/drawingml/2006/main" name="PPT-template-relang">
  <a:themeElements>
    <a:clrScheme name="chris">
      <a:dk1>
        <a:sysClr val="windowText" lastClr="000000"/>
      </a:dk1>
      <a:lt1>
        <a:sysClr val="window" lastClr="FFFFFF"/>
      </a:lt1>
      <a:dk2>
        <a:srgbClr val="92D050"/>
      </a:dk2>
      <a:lt2>
        <a:srgbClr val="F4E7ED"/>
      </a:lt2>
      <a:accent1>
        <a:srgbClr val="E36305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PPT-template-relang</Template>
  <TotalTime>171</TotalTime>
  <Words>453</Words>
  <Application>Microsoft Office PowerPoint</Application>
  <PresentationFormat>Diavoorstelling (4:3)</PresentationFormat>
  <Paragraphs>57</Paragraphs>
  <Slides>10</Slides>
  <Notes>2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PPT-template-relang</vt:lpstr>
      <vt:lpstr> RELANG Relier les curricula, les tests et les examens de langues au Cadre européen commun de référence : promouvoir l’assurance qualité en éducation et faciliter la mobilité </vt:lpstr>
      <vt:lpstr>Les procédures de mise en relation dans le Manuel</vt:lpstr>
      <vt:lpstr>Liens avec le CECR par les spécifications et la standardisation</vt:lpstr>
      <vt:lpstr>Etapes pour la phase de standardisation</vt:lpstr>
      <vt:lpstr>Décisions de groupe</vt:lpstr>
      <vt:lpstr>La standardisation dans les activités de réception</vt:lpstr>
      <vt:lpstr>Comment arriver à fixer des stndards</vt:lpstr>
      <vt:lpstr>Calibrage dans les activités de production</vt:lpstr>
      <vt:lpstr>Validation</vt:lpstr>
      <vt:lpstr>La validité des contenus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Niamh Martin</dc:creator>
  <cp:lastModifiedBy>Jose</cp:lastModifiedBy>
  <cp:revision>30</cp:revision>
  <cp:lastPrinted>2012-09-20T10:53:19Z</cp:lastPrinted>
  <dcterms:created xsi:type="dcterms:W3CDTF">2013-09-12T14:01:04Z</dcterms:created>
  <dcterms:modified xsi:type="dcterms:W3CDTF">2016-03-29T13:08:22Z</dcterms:modified>
</cp:coreProperties>
</file>