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691" y="-91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viewProps" Target="viewProp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 /><Relationship Id="rId7" Type="http://schemas.openxmlformats.org/officeDocument/2006/relationships/image" Target="../media/image1.jpg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theme" Target="../theme/theme1.xml" /><Relationship Id="rId5" Type="http://schemas.openxmlformats.org/officeDocument/2006/relationships/slideLayout" Target="../slideLayouts/slideLayout5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2000" cy="345578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45335" y="345947"/>
            <a:ext cx="8101329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23925" y="1774316"/>
            <a:ext cx="10754995" cy="37566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5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 /><Relationship Id="rId1" Type="http://schemas.openxmlformats.org/officeDocument/2006/relationships/slideLayout" Target="../slideLayouts/slideLayout3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 /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5.xml" 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 /><Relationship Id="rId13" Type="http://schemas.openxmlformats.org/officeDocument/2006/relationships/image" Target="../media/image14.png" /><Relationship Id="rId18" Type="http://schemas.openxmlformats.org/officeDocument/2006/relationships/image" Target="../media/image19.png" /><Relationship Id="rId3" Type="http://schemas.openxmlformats.org/officeDocument/2006/relationships/image" Target="../media/image4.png" /><Relationship Id="rId7" Type="http://schemas.openxmlformats.org/officeDocument/2006/relationships/image" Target="../media/image8.png" /><Relationship Id="rId12" Type="http://schemas.openxmlformats.org/officeDocument/2006/relationships/image" Target="../media/image13.png" /><Relationship Id="rId17" Type="http://schemas.openxmlformats.org/officeDocument/2006/relationships/image" Target="../media/image18.png" /><Relationship Id="rId2" Type="http://schemas.openxmlformats.org/officeDocument/2006/relationships/image" Target="../media/image3.png" /><Relationship Id="rId16" Type="http://schemas.openxmlformats.org/officeDocument/2006/relationships/image" Target="../media/image17.png" /><Relationship Id="rId20" Type="http://schemas.openxmlformats.org/officeDocument/2006/relationships/image" Target="../media/image21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7.png" /><Relationship Id="rId11" Type="http://schemas.openxmlformats.org/officeDocument/2006/relationships/image" Target="../media/image12.png" /><Relationship Id="rId5" Type="http://schemas.openxmlformats.org/officeDocument/2006/relationships/image" Target="../media/image6.png" /><Relationship Id="rId15" Type="http://schemas.openxmlformats.org/officeDocument/2006/relationships/image" Target="../media/image16.png" /><Relationship Id="rId10" Type="http://schemas.openxmlformats.org/officeDocument/2006/relationships/image" Target="../media/image11.png" /><Relationship Id="rId19" Type="http://schemas.openxmlformats.org/officeDocument/2006/relationships/image" Target="../media/image20.png" /><Relationship Id="rId4" Type="http://schemas.openxmlformats.org/officeDocument/2006/relationships/image" Target="../media/image5.png" /><Relationship Id="rId9" Type="http://schemas.openxmlformats.org/officeDocument/2006/relationships/image" Target="../media/image10.png" /><Relationship Id="rId14" Type="http://schemas.openxmlformats.org/officeDocument/2006/relationships/image" Target="../media/image15.png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 /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 /><Relationship Id="rId2" Type="http://schemas.openxmlformats.org/officeDocument/2006/relationships/image" Target="../media/image24.pn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76" y="-173638"/>
            <a:ext cx="12192000" cy="634007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991941" y="2682938"/>
            <a:ext cx="7660005" cy="185884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01930" algn="r">
              <a:lnSpc>
                <a:spcPct val="100000"/>
              </a:lnSpc>
              <a:spcBef>
                <a:spcPts val="95"/>
              </a:spcBef>
            </a:pPr>
            <a:r>
              <a:rPr sz="4000" b="1" dirty="0">
                <a:latin typeface="Times New Roman"/>
                <a:cs typeface="Times New Roman"/>
              </a:rPr>
              <a:t>CONSFĂTUIRILE</a:t>
            </a:r>
            <a:r>
              <a:rPr sz="4000" b="1" spc="-204" dirty="0">
                <a:latin typeface="Times New Roman"/>
                <a:cs typeface="Times New Roman"/>
              </a:rPr>
              <a:t> </a:t>
            </a:r>
            <a:r>
              <a:rPr lang="ro-RO" sz="4000" b="1" spc="-10" dirty="0">
                <a:latin typeface="Times New Roman"/>
                <a:cs typeface="Times New Roman"/>
              </a:rPr>
              <a:t>JUDEȚENE</a:t>
            </a:r>
            <a:r>
              <a:rPr sz="4000" b="1" spc="-10" dirty="0">
                <a:latin typeface="Times New Roman"/>
                <a:cs typeface="Times New Roman"/>
              </a:rPr>
              <a:t> </a:t>
            </a:r>
            <a:r>
              <a:rPr sz="4000" b="1" dirty="0">
                <a:latin typeface="Times New Roman"/>
                <a:cs typeface="Times New Roman"/>
              </a:rPr>
              <a:t>ALE</a:t>
            </a:r>
            <a:r>
              <a:rPr sz="4000" b="1" spc="-110" dirty="0">
                <a:latin typeface="Times New Roman"/>
                <a:cs typeface="Times New Roman"/>
              </a:rPr>
              <a:t> </a:t>
            </a:r>
            <a:r>
              <a:rPr lang="ro-RO" sz="4000" b="1" spc="-10" dirty="0">
                <a:latin typeface="Times New Roman"/>
                <a:cs typeface="Times New Roman"/>
              </a:rPr>
              <a:t>CADRELOR DIDACTICE DIN </a:t>
            </a:r>
            <a:r>
              <a:rPr sz="4000" b="1" dirty="0">
                <a:latin typeface="Times New Roman"/>
                <a:cs typeface="Times New Roman"/>
              </a:rPr>
              <a:t>EDUCAȚI</a:t>
            </a:r>
            <a:r>
              <a:rPr lang="ro-RO" sz="4000" b="1" dirty="0">
                <a:latin typeface="Times New Roman"/>
                <a:cs typeface="Times New Roman"/>
              </a:rPr>
              <a:t>A</a:t>
            </a:r>
            <a:r>
              <a:rPr sz="4000" b="1" spc="-240" dirty="0">
                <a:latin typeface="Times New Roman"/>
                <a:cs typeface="Times New Roman"/>
              </a:rPr>
              <a:t> </a:t>
            </a:r>
            <a:r>
              <a:rPr sz="4000" b="1" spc="-10" dirty="0">
                <a:latin typeface="Times New Roman"/>
                <a:cs typeface="Times New Roman"/>
              </a:rPr>
              <a:t>TIMPURIE</a:t>
            </a:r>
            <a:endParaRPr sz="40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9890" y="5776340"/>
            <a:ext cx="3801110" cy="3334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485"/>
              </a:lnSpc>
              <a:spcBef>
                <a:spcPts val="100"/>
              </a:spcBef>
            </a:pPr>
            <a:r>
              <a:rPr sz="2300" spc="-10" dirty="0">
                <a:latin typeface="Arial MT"/>
                <a:cs typeface="Arial MT"/>
              </a:rPr>
              <a:t>SEPTEMBRIE</a:t>
            </a:r>
            <a:r>
              <a:rPr lang="ro-RO" sz="2300" spc="-10" dirty="0">
                <a:latin typeface="Arial MT"/>
                <a:cs typeface="Arial MT"/>
              </a:rPr>
              <a:t> 2024</a:t>
            </a:r>
            <a:endParaRPr sz="2300" spc="-10" dirty="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38869" y="6118478"/>
            <a:ext cx="30683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Motto:</a:t>
            </a:r>
            <a:r>
              <a:rPr sz="1800" spc="-5" dirty="0">
                <a:latin typeface="Arial MT"/>
                <a:cs typeface="Arial MT"/>
              </a:rPr>
              <a:t> </a:t>
            </a:r>
            <a:r>
              <a:rPr sz="1800" spc="-175" dirty="0">
                <a:latin typeface="Arial MT"/>
                <a:cs typeface="Arial MT"/>
              </a:rPr>
              <a:t>Predă</a:t>
            </a:r>
            <a:r>
              <a:rPr sz="1800" spc="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cu </a:t>
            </a:r>
            <a:r>
              <a:rPr sz="1800" spc="-10" dirty="0">
                <a:latin typeface="Arial MT"/>
                <a:cs typeface="Arial MT"/>
              </a:rPr>
              <a:t>entuziasm,</a:t>
            </a:r>
            <a:endParaRPr sz="1800">
              <a:latin typeface="Arial MT"/>
              <a:cs typeface="Arial MT"/>
            </a:endParaRPr>
          </a:p>
          <a:p>
            <a:pPr marL="1391285">
              <a:lnSpc>
                <a:spcPct val="100000"/>
              </a:lnSpc>
            </a:pPr>
            <a:r>
              <a:rPr sz="1800" spc="-105" dirty="0">
                <a:latin typeface="Arial MT"/>
                <a:cs typeface="Arial MT"/>
              </a:rPr>
              <a:t>salvează</a:t>
            </a:r>
            <a:r>
              <a:rPr sz="1800" dirty="0">
                <a:latin typeface="Arial MT"/>
                <a:cs typeface="Arial MT"/>
              </a:rPr>
              <a:t> un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25" dirty="0">
                <a:latin typeface="Arial MT"/>
                <a:cs typeface="Arial MT"/>
              </a:rPr>
              <a:t>om!</a:t>
            </a:r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5" dirty="0"/>
              <a:t>Educație</a:t>
            </a:r>
            <a:r>
              <a:rPr spc="-20" dirty="0"/>
              <a:t> </a:t>
            </a:r>
            <a:r>
              <a:rPr dirty="0"/>
              <a:t>timpurie</a:t>
            </a:r>
            <a:r>
              <a:rPr spc="-6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calitate</a:t>
            </a:r>
            <a:r>
              <a:rPr spc="-25" dirty="0"/>
              <a:t> </a:t>
            </a:r>
            <a:r>
              <a:rPr dirty="0"/>
              <a:t>pentru</a:t>
            </a:r>
            <a:r>
              <a:rPr spc="-35" dirty="0"/>
              <a:t> </a:t>
            </a:r>
            <a:r>
              <a:rPr spc="-595" dirty="0"/>
              <a:t>toți</a:t>
            </a:r>
            <a:r>
              <a:rPr spc="-5" dirty="0"/>
              <a:t> </a:t>
            </a:r>
            <a:r>
              <a:rPr spc="-10" dirty="0"/>
              <a:t>copiii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67970" y="1107948"/>
            <a:ext cx="10887075" cy="16275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95"/>
              </a:spcBef>
              <a:buFont typeface="Wingdings"/>
              <a:buChar char=""/>
              <a:tabLst>
                <a:tab pos="354965" algn="l"/>
              </a:tabLst>
            </a:pPr>
            <a:r>
              <a:rPr sz="2800" b="1" i="1" dirty="0">
                <a:latin typeface="Times New Roman"/>
                <a:cs typeface="Times New Roman"/>
              </a:rPr>
              <a:t>Aplicarea</a:t>
            </a:r>
            <a:r>
              <a:rPr sz="2800" b="1" i="1" spc="-60" dirty="0">
                <a:latin typeface="Times New Roman"/>
                <a:cs typeface="Times New Roman"/>
              </a:rPr>
              <a:t> </a:t>
            </a:r>
            <a:r>
              <a:rPr sz="2800" b="1" i="1" dirty="0">
                <a:latin typeface="Times New Roman"/>
                <a:cs typeface="Times New Roman"/>
              </a:rPr>
              <a:t>unitară</a:t>
            </a:r>
            <a:r>
              <a:rPr sz="2800" b="1" i="1" spc="-70" dirty="0">
                <a:latin typeface="Times New Roman"/>
                <a:cs typeface="Times New Roman"/>
              </a:rPr>
              <a:t> </a:t>
            </a:r>
            <a:r>
              <a:rPr sz="2800" b="1" i="1" dirty="0">
                <a:latin typeface="Times New Roman"/>
                <a:cs typeface="Times New Roman"/>
              </a:rPr>
              <a:t>a</a:t>
            </a:r>
            <a:r>
              <a:rPr sz="2800" b="1" i="1" spc="-50" dirty="0">
                <a:latin typeface="Times New Roman"/>
                <a:cs typeface="Times New Roman"/>
              </a:rPr>
              <a:t> </a:t>
            </a:r>
            <a:r>
              <a:rPr sz="2800" b="1" i="1" dirty="0">
                <a:latin typeface="Times New Roman"/>
                <a:cs typeface="Times New Roman"/>
              </a:rPr>
              <a:t>curriculumului</a:t>
            </a:r>
            <a:r>
              <a:rPr sz="2800" b="1" i="1" spc="-45" dirty="0">
                <a:latin typeface="Times New Roman"/>
                <a:cs typeface="Times New Roman"/>
              </a:rPr>
              <a:t> </a:t>
            </a:r>
            <a:r>
              <a:rPr sz="2800" b="1" i="1" dirty="0">
                <a:latin typeface="Times New Roman"/>
                <a:cs typeface="Times New Roman"/>
              </a:rPr>
              <a:t>(nivel</a:t>
            </a:r>
            <a:r>
              <a:rPr sz="2800" b="1" i="1" spc="-55" dirty="0">
                <a:latin typeface="Times New Roman"/>
                <a:cs typeface="Times New Roman"/>
              </a:rPr>
              <a:t> </a:t>
            </a:r>
            <a:r>
              <a:rPr sz="2800" b="1" i="1" dirty="0">
                <a:latin typeface="Times New Roman"/>
                <a:cs typeface="Times New Roman"/>
              </a:rPr>
              <a:t>preșcolar</a:t>
            </a:r>
            <a:r>
              <a:rPr sz="2800" b="1" i="1" spc="-70" dirty="0">
                <a:latin typeface="Times New Roman"/>
                <a:cs typeface="Times New Roman"/>
              </a:rPr>
              <a:t> </a:t>
            </a:r>
            <a:r>
              <a:rPr sz="2800" b="1" i="1" dirty="0">
                <a:latin typeface="Times New Roman"/>
                <a:cs typeface="Times New Roman"/>
              </a:rPr>
              <a:t>și</a:t>
            </a:r>
            <a:r>
              <a:rPr sz="2800" b="1" i="1" spc="-55" dirty="0">
                <a:latin typeface="Times New Roman"/>
                <a:cs typeface="Times New Roman"/>
              </a:rPr>
              <a:t> </a:t>
            </a:r>
            <a:r>
              <a:rPr sz="2800" b="1" i="1" spc="-10" dirty="0">
                <a:latin typeface="Times New Roman"/>
                <a:cs typeface="Times New Roman"/>
              </a:rPr>
              <a:t>antepreșcolar):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75"/>
              </a:spcBef>
              <a:buFont typeface="Wingdings"/>
              <a:buChar char=""/>
            </a:pPr>
            <a:endParaRPr sz="2800">
              <a:latin typeface="Times New Roman"/>
              <a:cs typeface="Times New Roman"/>
            </a:endParaRPr>
          </a:p>
          <a:p>
            <a:pPr marL="640080" marR="5080" lvl="1" indent="-273050">
              <a:lnSpc>
                <a:spcPct val="100000"/>
              </a:lnSpc>
              <a:buFont typeface="Wingdings"/>
              <a:buChar char=""/>
              <a:tabLst>
                <a:tab pos="640080" algn="l"/>
              </a:tabLst>
            </a:pPr>
            <a:r>
              <a:rPr sz="2400" dirty="0">
                <a:latin typeface="Times New Roman"/>
                <a:cs typeface="Times New Roman"/>
              </a:rPr>
              <a:t>Învățarea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prin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joc.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Jocul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 activitate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fundamentală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învățare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dezvoltare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vârsta </a:t>
            </a:r>
            <a:r>
              <a:rPr sz="2400" dirty="0">
                <a:latin typeface="Times New Roman"/>
                <a:cs typeface="Times New Roman"/>
              </a:rPr>
              <a:t>timpurie.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Valorificarea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jocului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liber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activitatea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didactică.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97559" y="3869182"/>
            <a:ext cx="635952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86385">
              <a:lnSpc>
                <a:spcPct val="100000"/>
              </a:lnSpc>
              <a:spcBef>
                <a:spcPts val="100"/>
              </a:spcBef>
              <a:buFont typeface="Wingdings"/>
              <a:buChar char=""/>
              <a:tabLst>
                <a:tab pos="299085" algn="l"/>
              </a:tabLst>
            </a:pPr>
            <a:r>
              <a:rPr sz="2400" dirty="0">
                <a:latin typeface="Times New Roman"/>
                <a:cs typeface="Times New Roman"/>
              </a:rPr>
              <a:t>Individualizarea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învățării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(inclusiv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pentru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copiii </a:t>
            </a:r>
            <a:r>
              <a:rPr sz="2400" dirty="0">
                <a:latin typeface="Times New Roman"/>
                <a:cs typeface="Times New Roman"/>
              </a:rPr>
              <a:t>cu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dizabilități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și/sau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cerințe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educaționale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speciale)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– </a:t>
            </a:r>
            <a:r>
              <a:rPr sz="2400" dirty="0">
                <a:latin typeface="Times New Roman"/>
                <a:cs typeface="Times New Roman"/>
              </a:rPr>
              <a:t>adaptarea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demersului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didactic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 a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intervenției </a:t>
            </a:r>
            <a:r>
              <a:rPr sz="2400" dirty="0">
                <a:latin typeface="Times New Roman"/>
                <a:cs typeface="Times New Roman"/>
              </a:rPr>
              <a:t>educaționale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particularitățile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vârstă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și </a:t>
            </a:r>
            <a:r>
              <a:rPr sz="2400" dirty="0">
                <a:latin typeface="Times New Roman"/>
                <a:cs typeface="Times New Roman"/>
              </a:rPr>
              <a:t>individuale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copiilor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din</a:t>
            </a:r>
            <a:r>
              <a:rPr sz="2400" spc="-10" dirty="0">
                <a:latin typeface="Times New Roman"/>
                <a:cs typeface="Times New Roman"/>
              </a:rPr>
              <a:t> grupă.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06995" y="3429000"/>
            <a:ext cx="4442459" cy="295351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5" dirty="0"/>
              <a:t>Educație</a:t>
            </a:r>
            <a:r>
              <a:rPr spc="-20" dirty="0"/>
              <a:t> </a:t>
            </a:r>
            <a:r>
              <a:rPr dirty="0"/>
              <a:t>timpurie</a:t>
            </a:r>
            <a:r>
              <a:rPr spc="-6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calitate</a:t>
            </a:r>
            <a:r>
              <a:rPr spc="-25" dirty="0"/>
              <a:t> </a:t>
            </a:r>
            <a:r>
              <a:rPr dirty="0"/>
              <a:t>pentru</a:t>
            </a:r>
            <a:r>
              <a:rPr spc="-35" dirty="0"/>
              <a:t> </a:t>
            </a:r>
            <a:r>
              <a:rPr spc="-595" dirty="0"/>
              <a:t>toți</a:t>
            </a:r>
            <a:r>
              <a:rPr spc="-5" dirty="0"/>
              <a:t> </a:t>
            </a:r>
            <a:r>
              <a:rPr spc="-10" dirty="0"/>
              <a:t>copiii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7876" y="1189228"/>
            <a:ext cx="10464800" cy="1732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95"/>
              </a:spcBef>
              <a:buFont typeface="Wingdings"/>
              <a:buChar char=""/>
              <a:tabLst>
                <a:tab pos="354965" algn="l"/>
              </a:tabLst>
            </a:pPr>
            <a:r>
              <a:rPr sz="2800" dirty="0">
                <a:latin typeface="Times New Roman"/>
                <a:cs typeface="Times New Roman"/>
              </a:rPr>
              <a:t>Spațiile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educaționale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adecvate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nevoilor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copiilor.</a:t>
            </a:r>
            <a:endParaRPr sz="2800">
              <a:latin typeface="Times New Roman"/>
              <a:cs typeface="Times New Roman"/>
            </a:endParaRPr>
          </a:p>
          <a:p>
            <a:pPr marL="309245" lvl="1" indent="-208279">
              <a:lnSpc>
                <a:spcPct val="100000"/>
              </a:lnSpc>
              <a:buChar char="-"/>
              <a:tabLst>
                <a:tab pos="309245" algn="l"/>
              </a:tabLst>
            </a:pPr>
            <a:r>
              <a:rPr sz="2800" dirty="0">
                <a:latin typeface="Times New Roman"/>
                <a:cs typeface="Times New Roman"/>
              </a:rPr>
              <a:t>Mediul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educațional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–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al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treilea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profesor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(abordarea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Reggio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Emilia);</a:t>
            </a:r>
            <a:endParaRPr sz="2800">
              <a:latin typeface="Times New Roman"/>
              <a:cs typeface="Times New Roman"/>
            </a:endParaRPr>
          </a:p>
          <a:p>
            <a:pPr marL="12700" marR="5080" lvl="1" indent="296545">
              <a:lnSpc>
                <a:spcPct val="100000"/>
              </a:lnSpc>
              <a:buChar char="-"/>
              <a:tabLst>
                <a:tab pos="309245" algn="l"/>
              </a:tabLst>
            </a:pPr>
            <a:r>
              <a:rPr sz="2800" dirty="0">
                <a:latin typeface="Times New Roman"/>
                <a:cs typeface="Times New Roman"/>
              </a:rPr>
              <a:t>Un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spațiu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educațional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funcțional,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sigur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și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adaptat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nevoilor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și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intereselor </a:t>
            </a:r>
            <a:r>
              <a:rPr sz="2800" dirty="0">
                <a:latin typeface="Times New Roman"/>
                <a:cs typeface="Times New Roman"/>
              </a:rPr>
              <a:t>copiilor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devine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un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mediu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educațional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stimulativ.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21223" y="4250121"/>
            <a:ext cx="4420870" cy="1732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88265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latin typeface="Times New Roman"/>
                <a:cs typeface="Times New Roman"/>
              </a:rPr>
              <a:t>-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Spațiul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educațional: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sala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de </a:t>
            </a:r>
            <a:r>
              <a:rPr sz="2800" dirty="0">
                <a:latin typeface="Times New Roman"/>
                <a:cs typeface="Times New Roman"/>
              </a:rPr>
              <a:t>grupă,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hol,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intrarea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în </a:t>
            </a:r>
            <a:r>
              <a:rPr sz="2800" dirty="0">
                <a:latin typeface="Times New Roman"/>
                <a:cs typeface="Times New Roman"/>
              </a:rPr>
              <a:t>grădiniță,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scara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de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acces,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spații </a:t>
            </a:r>
            <a:r>
              <a:rPr sz="2800" dirty="0">
                <a:latin typeface="Times New Roman"/>
                <a:cs typeface="Times New Roman"/>
              </a:rPr>
              <a:t>exterioare,</a:t>
            </a:r>
            <a:r>
              <a:rPr sz="2800" spc="-9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fereastra,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etc.</a:t>
            </a:r>
            <a:endParaRPr sz="2800">
              <a:latin typeface="Times New Roman"/>
              <a:cs typeface="Times New Roman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64223" y="3002279"/>
            <a:ext cx="4853927" cy="368655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9443" y="4895088"/>
            <a:ext cx="1735835" cy="173735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5" dirty="0"/>
              <a:t>Educație</a:t>
            </a:r>
            <a:r>
              <a:rPr spc="-20" dirty="0"/>
              <a:t> </a:t>
            </a:r>
            <a:r>
              <a:rPr dirty="0"/>
              <a:t>timpurie</a:t>
            </a:r>
            <a:r>
              <a:rPr spc="-6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calitate</a:t>
            </a:r>
            <a:r>
              <a:rPr spc="-25" dirty="0"/>
              <a:t> </a:t>
            </a:r>
            <a:r>
              <a:rPr dirty="0"/>
              <a:t>pentru</a:t>
            </a:r>
            <a:r>
              <a:rPr spc="-35" dirty="0"/>
              <a:t> </a:t>
            </a:r>
            <a:r>
              <a:rPr spc="-595" dirty="0"/>
              <a:t>toți</a:t>
            </a:r>
            <a:r>
              <a:rPr spc="-5" dirty="0"/>
              <a:t> </a:t>
            </a:r>
            <a:r>
              <a:rPr spc="-10" dirty="0"/>
              <a:t>copiii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68350" y="1190752"/>
            <a:ext cx="10623550" cy="4780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Font typeface="Wingdings"/>
              <a:buChar char="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Spațiile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educaționale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adecvate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nevoilor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copiilor.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0"/>
              </a:spcBef>
              <a:buFont typeface="Wingdings"/>
              <a:buChar char=""/>
            </a:pPr>
            <a:endParaRPr sz="2400">
              <a:latin typeface="Times New Roman"/>
              <a:cs typeface="Times New Roman"/>
            </a:endParaRPr>
          </a:p>
          <a:p>
            <a:pPr marL="12700" marR="268605" lvl="1" indent="236854">
              <a:lnSpc>
                <a:spcPct val="100000"/>
              </a:lnSpc>
              <a:buChar char="-"/>
              <a:tabLst>
                <a:tab pos="249554" algn="l"/>
              </a:tabLst>
            </a:pPr>
            <a:r>
              <a:rPr sz="2400" dirty="0">
                <a:latin typeface="Times New Roman"/>
                <a:cs typeface="Times New Roman"/>
              </a:rPr>
              <a:t>Armonia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cromatică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aprecierea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valorii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educaționale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fiecărui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element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10" dirty="0">
                <a:latin typeface="Times New Roman"/>
                <a:cs typeface="Times New Roman"/>
              </a:rPr>
              <a:t> decor. </a:t>
            </a:r>
            <a:r>
              <a:rPr sz="2400" dirty="0">
                <a:latin typeface="Times New Roman"/>
                <a:cs typeface="Times New Roman"/>
              </a:rPr>
              <a:t>O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cromatică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echilibrată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îi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ajută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copii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să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orienteze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mai bine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spațiu,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să-</a:t>
            </a:r>
            <a:r>
              <a:rPr sz="2400" spc="-25" dirty="0">
                <a:latin typeface="Times New Roman"/>
                <a:cs typeface="Times New Roman"/>
              </a:rPr>
              <a:t>și </a:t>
            </a:r>
            <a:r>
              <a:rPr sz="2400" dirty="0">
                <a:latin typeface="Times New Roman"/>
                <a:cs typeface="Times New Roman"/>
              </a:rPr>
              <a:t>orienteze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atenția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către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sarcini,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să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discrimineze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obiectele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să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facă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alegeri.</a:t>
            </a:r>
            <a:r>
              <a:rPr sz="2400" spc="-17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Abundența </a:t>
            </a:r>
            <a:r>
              <a:rPr sz="2400" dirty="0">
                <a:latin typeface="Times New Roman"/>
                <a:cs typeface="Times New Roman"/>
              </a:rPr>
              <a:t>cromatică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încarcă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mediul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educațional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din punct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 vedere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estetic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-10" dirty="0">
                <a:latin typeface="Times New Roman"/>
                <a:cs typeface="Times New Roman"/>
              </a:rPr>
              <a:t> bulversează </a:t>
            </a:r>
            <a:r>
              <a:rPr sz="2400" dirty="0">
                <a:latin typeface="Times New Roman"/>
                <a:cs typeface="Times New Roman"/>
              </a:rPr>
              <a:t>percepția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copilului.</a:t>
            </a:r>
            <a:endParaRPr sz="2400">
              <a:latin typeface="Times New Roman"/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120"/>
              </a:spcBef>
              <a:buFont typeface="Times New Roman"/>
              <a:buChar char="-"/>
            </a:pPr>
            <a:endParaRPr sz="2400">
              <a:latin typeface="Times New Roman"/>
              <a:cs typeface="Times New Roman"/>
            </a:endParaRPr>
          </a:p>
          <a:p>
            <a:pPr marL="12700" marR="5080" lvl="1" indent="253365">
              <a:lnSpc>
                <a:spcPct val="100000"/>
              </a:lnSpc>
              <a:buChar char="-"/>
              <a:tabLst>
                <a:tab pos="266065" algn="l"/>
              </a:tabLst>
            </a:pPr>
            <a:r>
              <a:rPr sz="2400" dirty="0">
                <a:latin typeface="Times New Roman"/>
                <a:cs typeface="Times New Roman"/>
              </a:rPr>
              <a:t>Centrele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activitate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bine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delimitate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organizate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conform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Curriculumului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pentru </a:t>
            </a:r>
            <a:r>
              <a:rPr sz="2400" dirty="0">
                <a:latin typeface="Times New Roman"/>
                <a:cs typeface="Times New Roman"/>
              </a:rPr>
              <a:t>educație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timpurie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vor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invita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copiii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să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lucreze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acolo,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vor oferi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spațiu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liniștit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care </a:t>
            </a:r>
            <a:r>
              <a:rPr sz="2400" dirty="0">
                <a:latin typeface="Times New Roman"/>
                <a:cs typeface="Times New Roman"/>
              </a:rPr>
              <a:t>pot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dezvolta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propriile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jocuri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sau pot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rezolva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 sarcină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dată.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Spațiul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bine</a:t>
            </a:r>
            <a:r>
              <a:rPr sz="2400" spc="-10" dirty="0">
                <a:latin typeface="Times New Roman"/>
                <a:cs typeface="Times New Roman"/>
              </a:rPr>
              <a:t> delimitat </a:t>
            </a:r>
            <a:r>
              <a:rPr sz="2400" dirty="0">
                <a:latin typeface="Times New Roman"/>
                <a:cs typeface="Times New Roman"/>
              </a:rPr>
              <a:t>orientează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atenția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copilului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către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sarcina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dată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sau în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direcția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care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început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să </a:t>
            </a:r>
            <a:r>
              <a:rPr sz="2400" dirty="0">
                <a:latin typeface="Times New Roman"/>
                <a:cs typeface="Times New Roman"/>
              </a:rPr>
              <a:t>dezvolte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joc/o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activitate.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5" dirty="0"/>
              <a:t>Educație</a:t>
            </a:r>
            <a:r>
              <a:rPr spc="-20" dirty="0"/>
              <a:t> </a:t>
            </a:r>
            <a:r>
              <a:rPr dirty="0"/>
              <a:t>timpurie</a:t>
            </a:r>
            <a:r>
              <a:rPr spc="-6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calitate</a:t>
            </a:r>
            <a:r>
              <a:rPr spc="-25" dirty="0"/>
              <a:t> </a:t>
            </a:r>
            <a:r>
              <a:rPr dirty="0"/>
              <a:t>pentru</a:t>
            </a:r>
            <a:r>
              <a:rPr spc="-35" dirty="0"/>
              <a:t> </a:t>
            </a:r>
            <a:r>
              <a:rPr spc="-595" dirty="0"/>
              <a:t>toți</a:t>
            </a:r>
            <a:r>
              <a:rPr spc="-5" dirty="0"/>
              <a:t> </a:t>
            </a:r>
            <a:r>
              <a:rPr spc="-10" dirty="0"/>
              <a:t>copiii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12536" y="4145279"/>
            <a:ext cx="5748527" cy="215645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6263004" y="1682241"/>
            <a:ext cx="554545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62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Depozitarea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materialelor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rafturi, </a:t>
            </a:r>
            <a:r>
              <a:rPr sz="2400" dirty="0">
                <a:latin typeface="Times New Roman"/>
                <a:cs typeface="Times New Roman"/>
              </a:rPr>
              <a:t>supraîncărcarea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rafturilor,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stivuirea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lor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vor </a:t>
            </a:r>
            <a:r>
              <a:rPr sz="2400" dirty="0">
                <a:latin typeface="Times New Roman"/>
                <a:cs typeface="Times New Roman"/>
              </a:rPr>
              <a:t>conduce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</a:t>
            </a:r>
            <a:r>
              <a:rPr sz="2400" spc="-10" dirty="0">
                <a:latin typeface="Times New Roman"/>
                <a:cs typeface="Times New Roman"/>
              </a:rPr>
              <a:t> dezordine.</a:t>
            </a:r>
            <a:r>
              <a:rPr sz="2400" spc="-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Atenția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copiilor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fi </a:t>
            </a:r>
            <a:r>
              <a:rPr sz="2400" dirty="0">
                <a:latin typeface="Times New Roman"/>
                <a:cs typeface="Times New Roman"/>
              </a:rPr>
              <a:t>mereu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perturbată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obiect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colorat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care </a:t>
            </a:r>
            <a:r>
              <a:rPr sz="2400" dirty="0">
                <a:latin typeface="Times New Roman"/>
                <a:cs typeface="Times New Roman"/>
              </a:rPr>
              <a:t>se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află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stiva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 </a:t>
            </a:r>
            <a:r>
              <a:rPr sz="2400" spc="-20" dirty="0">
                <a:latin typeface="Times New Roman"/>
                <a:cs typeface="Times New Roman"/>
              </a:rPr>
              <a:t>raft.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7350" y="972311"/>
            <a:ext cx="5568950" cy="4545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429259" indent="-342900">
              <a:lnSpc>
                <a:spcPct val="100000"/>
              </a:lnSpc>
              <a:spcBef>
                <a:spcPts val="100"/>
              </a:spcBef>
              <a:buFont typeface="Wingdings"/>
              <a:buChar char="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Spațiile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educaționale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adecvate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nevoilor copiilor.</a:t>
            </a:r>
            <a:endParaRPr sz="24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Materialele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centrele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activitate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trebuie </a:t>
            </a:r>
            <a:r>
              <a:rPr sz="2400" dirty="0">
                <a:latin typeface="Times New Roman"/>
                <a:cs typeface="Times New Roman"/>
              </a:rPr>
              <a:t>să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funcționale,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STIMULATIVE,</a:t>
            </a:r>
            <a:r>
              <a:rPr sz="2400" dirty="0">
                <a:latin typeface="Times New Roman"/>
                <a:cs typeface="Times New Roman"/>
              </a:rPr>
              <a:t> să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poată </a:t>
            </a:r>
            <a:r>
              <a:rPr sz="2400" dirty="0">
                <a:latin typeface="Times New Roman"/>
                <a:cs typeface="Times New Roman"/>
              </a:rPr>
              <a:t>fi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folosite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contexte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variate,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să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răspundă </a:t>
            </a:r>
            <a:r>
              <a:rPr sz="2400" dirty="0">
                <a:latin typeface="Times New Roman"/>
                <a:cs typeface="Times New Roman"/>
              </a:rPr>
              <a:t>nevoilor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intereselor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vârstei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(corelate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cu </a:t>
            </a:r>
            <a:r>
              <a:rPr sz="2400" dirty="0">
                <a:latin typeface="Times New Roman"/>
                <a:cs typeface="Times New Roman"/>
              </a:rPr>
              <a:t>tema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proiectului,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măsura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care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este </a:t>
            </a:r>
            <a:r>
              <a:rPr sz="2400" spc="-10" dirty="0">
                <a:latin typeface="Times New Roman"/>
                <a:cs typeface="Times New Roman"/>
              </a:rPr>
              <a:t>posibil).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55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 marR="87376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Accesul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copiilor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materiale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să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fie </a:t>
            </a:r>
            <a:r>
              <a:rPr sz="2400" dirty="0">
                <a:latin typeface="Times New Roman"/>
                <a:cs typeface="Times New Roman"/>
              </a:rPr>
              <a:t>ușor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sigur,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să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poată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lua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așeza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la </a:t>
            </a:r>
            <a:r>
              <a:rPr sz="2400" dirty="0">
                <a:latin typeface="Times New Roman"/>
                <a:cs typeface="Times New Roman"/>
              </a:rPr>
              <a:t>loc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cu</a:t>
            </a:r>
            <a:r>
              <a:rPr sz="2400" spc="-10" dirty="0">
                <a:latin typeface="Times New Roman"/>
                <a:cs typeface="Times New Roman"/>
              </a:rPr>
              <a:t> ușurință.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5" dirty="0"/>
              <a:t>Educație</a:t>
            </a:r>
            <a:r>
              <a:rPr spc="-20" dirty="0"/>
              <a:t> </a:t>
            </a:r>
            <a:r>
              <a:rPr dirty="0"/>
              <a:t>timpurie</a:t>
            </a:r>
            <a:r>
              <a:rPr spc="-6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calitate</a:t>
            </a:r>
            <a:r>
              <a:rPr spc="-25" dirty="0"/>
              <a:t> </a:t>
            </a:r>
            <a:r>
              <a:rPr dirty="0"/>
              <a:t>pentru</a:t>
            </a:r>
            <a:r>
              <a:rPr spc="-35" dirty="0"/>
              <a:t> </a:t>
            </a:r>
            <a:r>
              <a:rPr spc="-595" dirty="0"/>
              <a:t>toți</a:t>
            </a:r>
            <a:r>
              <a:rPr spc="-5" dirty="0"/>
              <a:t> </a:t>
            </a:r>
            <a:r>
              <a:rPr spc="-10" dirty="0"/>
              <a:t>copiii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1647" y="3156204"/>
            <a:ext cx="2258555" cy="2116835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68350" y="1190752"/>
            <a:ext cx="10723880" cy="48475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Font typeface="Wingdings"/>
              <a:buChar char="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Spațiile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educaționale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adecvate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nevoilor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copiilor.</a:t>
            </a:r>
            <a:endParaRPr sz="2400">
              <a:latin typeface="Times New Roman"/>
              <a:cs typeface="Times New Roman"/>
            </a:endParaRPr>
          </a:p>
          <a:p>
            <a:pPr marL="12700" marR="459740" lvl="1" indent="253365">
              <a:lnSpc>
                <a:spcPct val="100000"/>
              </a:lnSpc>
              <a:buChar char="-"/>
              <a:tabLst>
                <a:tab pos="266065" algn="l"/>
              </a:tabLst>
            </a:pPr>
            <a:r>
              <a:rPr sz="2400" dirty="0">
                <a:latin typeface="Times New Roman"/>
                <a:cs typeface="Times New Roman"/>
              </a:rPr>
              <a:t>Fiecare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joc/obiect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introdus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progresiv,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moment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care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explica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modul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de </a:t>
            </a:r>
            <a:r>
              <a:rPr sz="2400" dirty="0">
                <a:latin typeface="Times New Roman"/>
                <a:cs typeface="Times New Roman"/>
              </a:rPr>
              <a:t>funcționare,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folosește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și,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foarte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important,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unde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este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locul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lui.</a:t>
            </a:r>
            <a:endParaRPr sz="2400">
              <a:latin typeface="Times New Roman"/>
              <a:cs typeface="Times New Roman"/>
            </a:endParaRPr>
          </a:p>
          <a:p>
            <a:pPr marL="12700" marR="329565" lvl="1" indent="253365">
              <a:lnSpc>
                <a:spcPct val="100000"/>
              </a:lnSpc>
              <a:buChar char="-"/>
              <a:tabLst>
                <a:tab pos="266065" algn="l"/>
              </a:tabLst>
            </a:pPr>
            <a:r>
              <a:rPr sz="2400" dirty="0">
                <a:latin typeface="Times New Roman"/>
                <a:cs typeface="Times New Roman"/>
              </a:rPr>
              <a:t>Se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evita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colectarea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exces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 unor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obiecte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cum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fi: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plușurile,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obiecte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în </a:t>
            </a:r>
            <a:r>
              <a:rPr sz="2400" dirty="0">
                <a:latin typeface="Times New Roman"/>
                <a:cs typeface="Times New Roman"/>
              </a:rPr>
              <a:t>miniatură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specifice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bucătăriei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care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sunt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limitate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din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punct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vedere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funcțional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(pot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fi</a:t>
            </a:r>
            <a:endParaRPr sz="2400">
              <a:latin typeface="Times New Roman"/>
              <a:cs typeface="Times New Roman"/>
            </a:endParaRPr>
          </a:p>
          <a:p>
            <a:pPr marL="2179955" marR="5080">
              <a:lnSpc>
                <a:spcPct val="100000"/>
              </a:lnSpc>
              <a:spcBef>
                <a:spcPts val="530"/>
              </a:spcBef>
            </a:pPr>
            <a:r>
              <a:rPr sz="2400" dirty="0">
                <a:latin typeface="Times New Roman"/>
                <a:cs typeface="Times New Roman"/>
              </a:rPr>
              <a:t>înlocuite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cu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obiecte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mărime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normală),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mașinuțe/jucării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care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nu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mai </a:t>
            </a:r>
            <a:r>
              <a:rPr sz="2400" dirty="0">
                <a:latin typeface="Times New Roman"/>
                <a:cs typeface="Times New Roman"/>
              </a:rPr>
              <a:t>sunt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funcționale.</a:t>
            </a:r>
            <a:endParaRPr sz="2400">
              <a:latin typeface="Times New Roman"/>
              <a:cs typeface="Times New Roman"/>
            </a:endParaRPr>
          </a:p>
          <a:p>
            <a:pPr marL="2179320" marR="222250" indent="7620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Decorul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din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sala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grupă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spațiile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adiacente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trebui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să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ajute </a:t>
            </a:r>
            <a:r>
              <a:rPr sz="2400" dirty="0">
                <a:latin typeface="Times New Roman"/>
                <a:cs typeface="Times New Roman"/>
              </a:rPr>
              <a:t>copilul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dezvoltarea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sentimentului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apartenență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mediul </a:t>
            </a:r>
            <a:r>
              <a:rPr sz="2400" dirty="0">
                <a:latin typeface="Times New Roman"/>
                <a:cs typeface="Times New Roman"/>
              </a:rPr>
              <a:t>grădiniței/creșei,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să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simtă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că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acolo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este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grădinița/creșa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lui/sala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lui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de </a:t>
            </a:r>
            <a:r>
              <a:rPr sz="2400" dirty="0">
                <a:latin typeface="Times New Roman"/>
                <a:cs typeface="Times New Roman"/>
              </a:rPr>
              <a:t>grupă.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Regăsirea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fotografiilor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personale/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lucrărilor/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proiectelor </a:t>
            </a:r>
            <a:r>
              <a:rPr sz="2400" dirty="0">
                <a:latin typeface="Times New Roman"/>
                <a:cs typeface="Times New Roman"/>
              </a:rPr>
              <a:t>realizate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familie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spațiul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educațional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îl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vor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ajuta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să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simtă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că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se </a:t>
            </a:r>
            <a:r>
              <a:rPr sz="2400" dirty="0">
                <a:latin typeface="Times New Roman"/>
                <a:cs typeface="Times New Roman"/>
              </a:rPr>
              <a:t>află </a:t>
            </a:r>
            <a:r>
              <a:rPr sz="2400" spc="-20" dirty="0">
                <a:latin typeface="Times New Roman"/>
                <a:cs typeface="Times New Roman"/>
              </a:rPr>
              <a:t>într-</a:t>
            </a:r>
            <a:r>
              <a:rPr sz="2400" dirty="0">
                <a:latin typeface="Times New Roman"/>
                <a:cs typeface="Times New Roman"/>
              </a:rPr>
              <a:t>un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mediu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destinat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lui,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într-</a:t>
            </a:r>
            <a:r>
              <a:rPr sz="2400" dirty="0">
                <a:latin typeface="Times New Roman"/>
                <a:cs typeface="Times New Roman"/>
              </a:rPr>
              <a:t>un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mediu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familiar.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5" dirty="0"/>
              <a:t>Educație</a:t>
            </a:r>
            <a:r>
              <a:rPr spc="-20" dirty="0"/>
              <a:t> </a:t>
            </a:r>
            <a:r>
              <a:rPr dirty="0"/>
              <a:t>timpurie</a:t>
            </a:r>
            <a:r>
              <a:rPr spc="-6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calitate</a:t>
            </a:r>
            <a:r>
              <a:rPr spc="-25" dirty="0"/>
              <a:t> </a:t>
            </a:r>
            <a:r>
              <a:rPr dirty="0"/>
              <a:t>pentru</a:t>
            </a:r>
            <a:r>
              <a:rPr spc="-35" dirty="0"/>
              <a:t> </a:t>
            </a:r>
            <a:r>
              <a:rPr spc="-595" dirty="0"/>
              <a:t>toți</a:t>
            </a:r>
            <a:r>
              <a:rPr spc="-5" dirty="0"/>
              <a:t> </a:t>
            </a:r>
            <a:r>
              <a:rPr spc="-10" dirty="0"/>
              <a:t>copiii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8350" y="1190753"/>
            <a:ext cx="10754360" cy="4780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265" algn="just">
              <a:lnSpc>
                <a:spcPct val="100000"/>
              </a:lnSpc>
              <a:spcBef>
                <a:spcPts val="100"/>
              </a:spcBef>
              <a:buFont typeface="Wingdings"/>
              <a:buChar char=""/>
              <a:tabLst>
                <a:tab pos="354965" algn="l"/>
              </a:tabLst>
            </a:pPr>
            <a:r>
              <a:rPr sz="2400" b="1" dirty="0">
                <a:latin typeface="Times New Roman"/>
                <a:cs typeface="Times New Roman"/>
              </a:rPr>
              <a:t>Bunăstarea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generală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copilului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(nevoia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de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autonomie,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nevoia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de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competență).</a:t>
            </a:r>
            <a:endParaRPr sz="2400">
              <a:latin typeface="Times New Roman"/>
              <a:cs typeface="Times New Roman"/>
            </a:endParaRPr>
          </a:p>
          <a:p>
            <a:pPr marL="266065" lvl="1" indent="-177165" algn="just">
              <a:lnSpc>
                <a:spcPct val="100000"/>
              </a:lnSpc>
              <a:buChar char="-"/>
              <a:tabLst>
                <a:tab pos="266065" algn="l"/>
              </a:tabLst>
            </a:pPr>
            <a:r>
              <a:rPr sz="2400" dirty="0">
                <a:latin typeface="Times New Roman"/>
                <a:cs typeface="Times New Roman"/>
              </a:rPr>
              <a:t>încurajarea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susținerea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inițiativelor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copiilor;</a:t>
            </a:r>
            <a:endParaRPr sz="2400">
              <a:latin typeface="Times New Roman"/>
              <a:cs typeface="Times New Roman"/>
            </a:endParaRPr>
          </a:p>
          <a:p>
            <a:pPr marL="12700" marR="5080" lvl="1" indent="282575" algn="just">
              <a:lnSpc>
                <a:spcPct val="100000"/>
              </a:lnSpc>
              <a:buChar char="-"/>
              <a:tabLst>
                <a:tab pos="295275" algn="l"/>
              </a:tabLst>
            </a:pPr>
            <a:r>
              <a:rPr sz="2400" dirty="0">
                <a:latin typeface="Times New Roman"/>
                <a:cs typeface="Times New Roman"/>
              </a:rPr>
              <a:t>facilitarea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experimentării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(materiale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didactice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din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natură,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instrumente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tehnice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sigure </a:t>
            </a:r>
            <a:r>
              <a:rPr sz="2400" dirty="0">
                <a:latin typeface="Times New Roman"/>
                <a:cs typeface="Times New Roman"/>
              </a:rPr>
              <a:t>pentru</a:t>
            </a:r>
            <a:r>
              <a:rPr sz="2400" spc="16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copii,</a:t>
            </a:r>
            <a:r>
              <a:rPr sz="2400" spc="15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evitarea</a:t>
            </a:r>
            <a:r>
              <a:rPr sz="2400" spc="16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șabloanelor/modelelor,</a:t>
            </a:r>
            <a:r>
              <a:rPr sz="2400" spc="15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materiale</a:t>
            </a:r>
            <a:r>
              <a:rPr sz="2400" spc="15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didactice</a:t>
            </a:r>
            <a:r>
              <a:rPr sz="2400" spc="160" dirty="0">
                <a:latin typeface="Times New Roman"/>
                <a:cs typeface="Times New Roman"/>
              </a:rPr>
              <a:t>  </a:t>
            </a:r>
            <a:r>
              <a:rPr sz="2400" spc="-10" dirty="0">
                <a:latin typeface="Times New Roman"/>
                <a:cs typeface="Times New Roman"/>
              </a:rPr>
              <a:t>multifuncționale, </a:t>
            </a:r>
            <a:r>
              <a:rPr sz="2400" dirty="0">
                <a:latin typeface="Times New Roman"/>
                <a:cs typeface="Times New Roman"/>
              </a:rPr>
              <a:t>oferirea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alternativelor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lucru,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etc.);</a:t>
            </a:r>
            <a:endParaRPr sz="2400">
              <a:latin typeface="Times New Roman"/>
              <a:cs typeface="Times New Roman"/>
            </a:endParaRPr>
          </a:p>
          <a:p>
            <a:pPr marL="12700" marR="6350" lvl="1" indent="337185" algn="just">
              <a:lnSpc>
                <a:spcPct val="100000"/>
              </a:lnSpc>
              <a:buChar char="-"/>
              <a:tabLst>
                <a:tab pos="349885" algn="l"/>
              </a:tabLst>
            </a:pPr>
            <a:r>
              <a:rPr sz="2400" dirty="0">
                <a:latin typeface="Times New Roman"/>
                <a:cs typeface="Times New Roman"/>
              </a:rPr>
              <a:t>valorificarea</a:t>
            </a:r>
            <a:r>
              <a:rPr sz="2400" spc="1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centrelor</a:t>
            </a:r>
            <a:r>
              <a:rPr sz="2400" spc="1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1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activitate</a:t>
            </a:r>
            <a:r>
              <a:rPr sz="2400" spc="1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ca</a:t>
            </a:r>
            <a:r>
              <a:rPr sz="2400" spc="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oportunitate</a:t>
            </a:r>
            <a:r>
              <a:rPr sz="2400" spc="1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1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diversificare</a:t>
            </a:r>
            <a:r>
              <a:rPr sz="2400" spc="1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ofertei</a:t>
            </a:r>
            <a:r>
              <a:rPr sz="2400" spc="10" dirty="0">
                <a:latin typeface="Times New Roman"/>
                <a:cs typeface="Times New Roman"/>
              </a:rPr>
              <a:t>  </a:t>
            </a:r>
            <a:r>
              <a:rPr sz="2400" spc="-25" dirty="0">
                <a:latin typeface="Times New Roman"/>
                <a:cs typeface="Times New Roman"/>
              </a:rPr>
              <a:t>de </a:t>
            </a:r>
            <a:r>
              <a:rPr sz="2400" dirty="0">
                <a:latin typeface="Times New Roman"/>
                <a:cs typeface="Times New Roman"/>
              </a:rPr>
              <a:t>explorare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educațională;</a:t>
            </a:r>
            <a:endParaRPr sz="2400">
              <a:latin typeface="Times New Roman"/>
              <a:cs typeface="Times New Roman"/>
            </a:endParaRPr>
          </a:p>
          <a:p>
            <a:pPr marL="266065" lvl="1" indent="-177165" algn="just">
              <a:lnSpc>
                <a:spcPct val="100000"/>
              </a:lnSpc>
              <a:buFont typeface="Times New Roman"/>
              <a:buChar char="-"/>
              <a:tabLst>
                <a:tab pos="266065" algn="l"/>
              </a:tabLst>
            </a:pPr>
            <a:r>
              <a:rPr sz="2400" b="1" spc="-10" dirty="0">
                <a:latin typeface="Times New Roman"/>
                <a:cs typeface="Times New Roman"/>
              </a:rPr>
              <a:t>susținerea/încurajarea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copilului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procesul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finalizare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unei</a:t>
            </a:r>
            <a:r>
              <a:rPr sz="2400" spc="-10" dirty="0">
                <a:latin typeface="Times New Roman"/>
                <a:cs typeface="Times New Roman"/>
              </a:rPr>
              <a:t> sarcini;</a:t>
            </a:r>
            <a:endParaRPr sz="2400">
              <a:latin typeface="Times New Roman"/>
              <a:cs typeface="Times New Roman"/>
            </a:endParaRPr>
          </a:p>
          <a:p>
            <a:pPr marL="12700" marR="5080" lvl="1" indent="375285" algn="just">
              <a:lnSpc>
                <a:spcPct val="100000"/>
              </a:lnSpc>
              <a:buChar char="-"/>
              <a:tabLst>
                <a:tab pos="387985" algn="l"/>
              </a:tabLst>
            </a:pPr>
            <a:r>
              <a:rPr sz="2400" dirty="0">
                <a:latin typeface="Times New Roman"/>
                <a:cs typeface="Times New Roman"/>
              </a:rPr>
              <a:t>formarea</a:t>
            </a:r>
            <a:r>
              <a:rPr sz="2400" spc="16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unei</a:t>
            </a:r>
            <a:r>
              <a:rPr sz="2400" spc="17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rutine</a:t>
            </a:r>
            <a:r>
              <a:rPr sz="2400" spc="17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17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ceea</a:t>
            </a:r>
            <a:r>
              <a:rPr sz="2400" spc="16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ce</a:t>
            </a:r>
            <a:r>
              <a:rPr sz="2400" spc="17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privește</a:t>
            </a:r>
            <a:r>
              <a:rPr sz="2400" spc="16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valorizarea</a:t>
            </a:r>
            <a:r>
              <a:rPr sz="2400" spc="17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individuală</a:t>
            </a:r>
            <a:r>
              <a:rPr sz="2400" spc="17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170" dirty="0">
                <a:latin typeface="Times New Roman"/>
                <a:cs typeface="Times New Roman"/>
              </a:rPr>
              <a:t>  </a:t>
            </a:r>
            <a:r>
              <a:rPr sz="2400" spc="-10" dirty="0">
                <a:latin typeface="Times New Roman"/>
                <a:cs typeface="Times New Roman"/>
              </a:rPr>
              <a:t>copilului: </a:t>
            </a:r>
            <a:r>
              <a:rPr sz="2400" dirty="0">
                <a:latin typeface="Times New Roman"/>
                <a:cs typeface="Times New Roman"/>
              </a:rPr>
              <a:t>comunicarea</a:t>
            </a:r>
            <a:r>
              <a:rPr sz="2400" spc="11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reușitelor</a:t>
            </a:r>
            <a:r>
              <a:rPr sz="2400" spc="114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reale,</a:t>
            </a:r>
            <a:r>
              <a:rPr sz="2400" spc="114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1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progresului</a:t>
            </a:r>
            <a:r>
              <a:rPr sz="2400" spc="1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realizat,</a:t>
            </a:r>
            <a:r>
              <a:rPr sz="2400" spc="114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1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calităților/priceperilor</a:t>
            </a:r>
            <a:r>
              <a:rPr sz="2400" spc="120" dirty="0">
                <a:latin typeface="Times New Roman"/>
                <a:cs typeface="Times New Roman"/>
              </a:rPr>
              <a:t>  </a:t>
            </a:r>
            <a:r>
              <a:rPr sz="2400" spc="-10" dirty="0">
                <a:latin typeface="Times New Roman"/>
                <a:cs typeface="Times New Roman"/>
              </a:rPr>
              <a:t>sale; </a:t>
            </a:r>
            <a:r>
              <a:rPr sz="2400" dirty="0">
                <a:latin typeface="Times New Roman"/>
                <a:cs typeface="Times New Roman"/>
              </a:rPr>
              <a:t>crearea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unor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momente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împărtășire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experiențelor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personale/</a:t>
            </a:r>
            <a:r>
              <a:rPr sz="2400" spc="3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preocupări/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activități </a:t>
            </a:r>
            <a:r>
              <a:rPr sz="2400" dirty="0">
                <a:latin typeface="Times New Roman"/>
                <a:cs typeface="Times New Roman"/>
              </a:rPr>
              <a:t>preferate;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discuții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copil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educatoare-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părinte/tutore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asupra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unei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lucrări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realizate/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unei </a:t>
            </a:r>
            <a:r>
              <a:rPr sz="2400" dirty="0">
                <a:latin typeface="Times New Roman"/>
                <a:cs typeface="Times New Roman"/>
              </a:rPr>
              <a:t>reușite,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etc.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7011" y="156971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5" dirty="0">
                <a:solidFill>
                  <a:srgbClr val="009900"/>
                </a:solidFill>
              </a:rPr>
              <a:t>Educație</a:t>
            </a:r>
            <a:r>
              <a:rPr spc="-20" dirty="0">
                <a:solidFill>
                  <a:srgbClr val="009900"/>
                </a:solidFill>
              </a:rPr>
              <a:t> </a:t>
            </a:r>
            <a:r>
              <a:rPr dirty="0">
                <a:solidFill>
                  <a:srgbClr val="009900"/>
                </a:solidFill>
              </a:rPr>
              <a:t>timpurie</a:t>
            </a:r>
            <a:r>
              <a:rPr spc="-60" dirty="0">
                <a:solidFill>
                  <a:srgbClr val="009900"/>
                </a:solidFill>
              </a:rPr>
              <a:t> </a:t>
            </a:r>
            <a:r>
              <a:rPr dirty="0">
                <a:solidFill>
                  <a:srgbClr val="009900"/>
                </a:solidFill>
              </a:rPr>
              <a:t>de</a:t>
            </a:r>
            <a:r>
              <a:rPr spc="-30" dirty="0">
                <a:solidFill>
                  <a:srgbClr val="009900"/>
                </a:solidFill>
              </a:rPr>
              <a:t> </a:t>
            </a:r>
            <a:r>
              <a:rPr dirty="0">
                <a:solidFill>
                  <a:srgbClr val="009900"/>
                </a:solidFill>
              </a:rPr>
              <a:t>calitate</a:t>
            </a:r>
            <a:r>
              <a:rPr spc="-25" dirty="0">
                <a:solidFill>
                  <a:srgbClr val="009900"/>
                </a:solidFill>
              </a:rPr>
              <a:t> </a:t>
            </a:r>
            <a:r>
              <a:rPr dirty="0">
                <a:solidFill>
                  <a:srgbClr val="009900"/>
                </a:solidFill>
              </a:rPr>
              <a:t>pentru</a:t>
            </a:r>
            <a:r>
              <a:rPr spc="-35" dirty="0">
                <a:solidFill>
                  <a:srgbClr val="009900"/>
                </a:solidFill>
              </a:rPr>
              <a:t> </a:t>
            </a:r>
            <a:r>
              <a:rPr spc="-595" dirty="0">
                <a:solidFill>
                  <a:srgbClr val="009900"/>
                </a:solidFill>
              </a:rPr>
              <a:t>toți</a:t>
            </a:r>
            <a:r>
              <a:rPr spc="-5" dirty="0">
                <a:solidFill>
                  <a:srgbClr val="009900"/>
                </a:solidFill>
              </a:rPr>
              <a:t> </a:t>
            </a:r>
            <a:r>
              <a:rPr spc="-10" dirty="0">
                <a:solidFill>
                  <a:srgbClr val="009900"/>
                </a:solidFill>
              </a:rPr>
              <a:t>copiii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8350" y="1632710"/>
            <a:ext cx="10738485" cy="2585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Font typeface="Wingdings"/>
              <a:buChar char=""/>
              <a:tabLst>
                <a:tab pos="354965" algn="l"/>
              </a:tabLst>
            </a:pPr>
            <a:r>
              <a:rPr sz="2400" b="1" dirty="0">
                <a:latin typeface="Times New Roman"/>
                <a:cs typeface="Times New Roman"/>
              </a:rPr>
              <a:t>Evaluare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cu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sens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0"/>
              </a:spcBef>
            </a:pPr>
            <a:endParaRPr sz="24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buFont typeface="Wingdings"/>
              <a:buChar char="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Evaluarea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punct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plecare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proiectarea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demersului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educațional</a:t>
            </a:r>
            <a:endParaRPr sz="24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buFont typeface="Wingdings"/>
              <a:buChar char="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Evaluarea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este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raportată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nivelul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individual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 </a:t>
            </a:r>
            <a:r>
              <a:rPr sz="2400" spc="-10" dirty="0">
                <a:latin typeface="Times New Roman"/>
                <a:cs typeface="Times New Roman"/>
              </a:rPr>
              <a:t>dezvoltare</a:t>
            </a:r>
            <a:endParaRPr sz="2400">
              <a:latin typeface="Times New Roman"/>
              <a:cs typeface="Times New Roman"/>
            </a:endParaRPr>
          </a:p>
          <a:p>
            <a:pPr marL="354965" marR="5080" indent="-342900">
              <a:lnSpc>
                <a:spcPct val="100000"/>
              </a:lnSpc>
              <a:buFont typeface="Wingdings"/>
              <a:buChar char="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Caietul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observații/Fişa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apreciere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progresului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individual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copilului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înainte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de </a:t>
            </a:r>
            <a:r>
              <a:rPr sz="2400" dirty="0">
                <a:latin typeface="Times New Roman"/>
                <a:cs typeface="Times New Roman"/>
              </a:rPr>
              <a:t>intrarea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 învățământul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preșcolar/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clasa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pregătitoare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sunt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instrumente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pentru </a:t>
            </a:r>
            <a:r>
              <a:rPr sz="2400" dirty="0">
                <a:latin typeface="Times New Roman"/>
                <a:cs typeface="Times New Roman"/>
              </a:rPr>
              <a:t>evidențierea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parcursului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dezvoltării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copiilor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80831" y="4308348"/>
            <a:ext cx="2628899" cy="175869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5" dirty="0"/>
              <a:t>Educație</a:t>
            </a:r>
            <a:r>
              <a:rPr spc="-20" dirty="0"/>
              <a:t> </a:t>
            </a:r>
            <a:r>
              <a:rPr dirty="0"/>
              <a:t>timpurie</a:t>
            </a:r>
            <a:r>
              <a:rPr spc="-6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calitate</a:t>
            </a:r>
            <a:r>
              <a:rPr spc="-25" dirty="0"/>
              <a:t> </a:t>
            </a:r>
            <a:r>
              <a:rPr dirty="0"/>
              <a:t>pentru</a:t>
            </a:r>
            <a:r>
              <a:rPr spc="-35" dirty="0"/>
              <a:t> </a:t>
            </a:r>
            <a:r>
              <a:rPr spc="-595" dirty="0"/>
              <a:t>toți</a:t>
            </a:r>
            <a:r>
              <a:rPr spc="-5" dirty="0"/>
              <a:t> </a:t>
            </a:r>
            <a:r>
              <a:rPr spc="-10" dirty="0"/>
              <a:t>copiii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19455" y="1936877"/>
            <a:ext cx="10452735" cy="3683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Font typeface="Wingdings"/>
              <a:buChar char=""/>
              <a:tabLst>
                <a:tab pos="354965" algn="l"/>
              </a:tabLst>
            </a:pPr>
            <a:r>
              <a:rPr sz="2400" b="1" dirty="0">
                <a:latin typeface="Times New Roman"/>
                <a:cs typeface="Times New Roman"/>
              </a:rPr>
              <a:t>Formarea</a:t>
            </a:r>
            <a:r>
              <a:rPr sz="2400" b="1" spc="-8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personalului</a:t>
            </a:r>
            <a:r>
              <a:rPr sz="2400" b="1" spc="-8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didactic</a:t>
            </a:r>
            <a:endParaRPr sz="2400">
              <a:latin typeface="Times New Roman"/>
              <a:cs typeface="Times New Roman"/>
            </a:endParaRPr>
          </a:p>
          <a:p>
            <a:pPr marL="355600" marR="2618740" indent="-342900">
              <a:lnSpc>
                <a:spcPct val="100000"/>
              </a:lnSpc>
              <a:buFont typeface="Wingdings"/>
              <a:buChar char="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Diversificarea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activităților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dezvoltare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profesională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nivel județean/regional/național:</a:t>
            </a:r>
            <a:endParaRPr sz="2400">
              <a:latin typeface="Times New Roman"/>
              <a:cs typeface="Times New Roman"/>
            </a:endParaRPr>
          </a:p>
          <a:p>
            <a:pPr marL="266065" lvl="1" indent="-177165">
              <a:lnSpc>
                <a:spcPct val="100000"/>
              </a:lnSpc>
              <a:buChar char="-"/>
              <a:tabLst>
                <a:tab pos="266065" algn="l"/>
              </a:tabLst>
            </a:pPr>
            <a:r>
              <a:rPr sz="2400" dirty="0">
                <a:latin typeface="Times New Roman"/>
                <a:cs typeface="Times New Roman"/>
              </a:rPr>
              <a:t>schimburi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bune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practici;</a:t>
            </a:r>
            <a:endParaRPr sz="2400">
              <a:latin typeface="Times New Roman"/>
              <a:cs typeface="Times New Roman"/>
            </a:endParaRPr>
          </a:p>
          <a:p>
            <a:pPr marL="12700" marR="555625" lvl="1" indent="253365">
              <a:lnSpc>
                <a:spcPct val="100000"/>
              </a:lnSpc>
              <a:buChar char="-"/>
              <a:tabLst>
                <a:tab pos="266065" algn="l"/>
              </a:tabLst>
            </a:pPr>
            <a:r>
              <a:rPr sz="2400" dirty="0">
                <a:latin typeface="Times New Roman"/>
                <a:cs typeface="Times New Roman"/>
              </a:rPr>
              <a:t>activități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metodice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(cercuri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pedagogice,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grupuri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lucru,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activități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metodice</a:t>
            </a:r>
            <a:r>
              <a:rPr sz="2400" spc="-25" dirty="0">
                <a:latin typeface="Times New Roman"/>
                <a:cs typeface="Times New Roman"/>
              </a:rPr>
              <a:t> de </a:t>
            </a:r>
            <a:r>
              <a:rPr sz="2400" dirty="0">
                <a:latin typeface="Times New Roman"/>
                <a:cs typeface="Times New Roman"/>
              </a:rPr>
              <a:t>armonizare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intervențiilor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educaționale);</a:t>
            </a:r>
            <a:endParaRPr sz="2400">
              <a:latin typeface="Times New Roman"/>
              <a:cs typeface="Times New Roman"/>
            </a:endParaRPr>
          </a:p>
          <a:p>
            <a:pPr marL="12700" marR="763270" lvl="1" indent="253365">
              <a:lnSpc>
                <a:spcPct val="100000"/>
              </a:lnSpc>
              <a:buChar char="-"/>
              <a:tabLst>
                <a:tab pos="266065" algn="l"/>
              </a:tabLst>
            </a:pPr>
            <a:r>
              <a:rPr sz="2400" dirty="0">
                <a:latin typeface="Times New Roman"/>
                <a:cs typeface="Times New Roman"/>
              </a:rPr>
              <a:t>conferințe/simpozioane,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proiecte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educaționale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cu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impact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nivelul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practicilor educaționale.</a:t>
            </a:r>
            <a:endParaRPr sz="24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buFont typeface="Wingdings"/>
              <a:buChar char="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Promovarea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ofertei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formare: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CCD-</a:t>
            </a:r>
            <a:r>
              <a:rPr sz="2400" dirty="0">
                <a:latin typeface="Times New Roman"/>
                <a:cs typeface="Times New Roman"/>
              </a:rPr>
              <a:t>uri;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mediul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universitar;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programe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formare </a:t>
            </a:r>
            <a:r>
              <a:rPr sz="2400" dirty="0">
                <a:latin typeface="Times New Roman"/>
                <a:cs typeface="Times New Roman"/>
              </a:rPr>
              <a:t>organizate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ME.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55935" y="5143500"/>
            <a:ext cx="1394459" cy="139598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57347" y="825563"/>
            <a:ext cx="57791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latin typeface="Arial"/>
                <a:cs typeface="Arial"/>
              </a:rPr>
              <a:t>Relațiile</a:t>
            </a:r>
            <a:r>
              <a:rPr sz="2800" b="1" spc="-6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cu</a:t>
            </a:r>
            <a:r>
              <a:rPr sz="2800" b="1" spc="-4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părinții</a:t>
            </a:r>
            <a:r>
              <a:rPr sz="2800" b="1" spc="-50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și</a:t>
            </a:r>
            <a:r>
              <a:rPr sz="2800" b="1" spc="-60" dirty="0">
                <a:latin typeface="Arial"/>
                <a:cs typeface="Arial"/>
              </a:rPr>
              <a:t> </a:t>
            </a:r>
            <a:r>
              <a:rPr sz="2800" b="1" spc="-10" dirty="0">
                <a:latin typeface="Arial"/>
                <a:cs typeface="Arial"/>
              </a:rPr>
              <a:t>comunitatea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25475" y="1649729"/>
            <a:ext cx="10287635" cy="2768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indent="-342900">
              <a:lnSpc>
                <a:spcPct val="150000"/>
              </a:lnSpc>
              <a:spcBef>
                <a:spcPts val="100"/>
              </a:spcBef>
              <a:buFont typeface="Wingdings"/>
              <a:buChar char=""/>
              <a:tabLst>
                <a:tab pos="354965" algn="l"/>
              </a:tabLst>
            </a:pPr>
            <a:r>
              <a:rPr sz="2400" b="1" dirty="0">
                <a:latin typeface="Times New Roman"/>
                <a:cs typeface="Times New Roman"/>
              </a:rPr>
              <a:t>Părinții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-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parteneri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permanenți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(diversificarea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activităților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organizate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nivelul </a:t>
            </a:r>
            <a:r>
              <a:rPr sz="2400" dirty="0">
                <a:latin typeface="Times New Roman"/>
                <a:cs typeface="Times New Roman"/>
              </a:rPr>
              <a:t>unității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învățământ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nivel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județean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care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să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participe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copiii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părinții);</a:t>
            </a:r>
            <a:endParaRPr sz="2400">
              <a:latin typeface="Times New Roman"/>
              <a:cs typeface="Times New Roman"/>
            </a:endParaRPr>
          </a:p>
          <a:p>
            <a:pPr marL="355600" marR="445134" indent="-342900">
              <a:lnSpc>
                <a:spcPct val="150000"/>
              </a:lnSpc>
              <a:buFont typeface="Wingdings"/>
              <a:buChar char=""/>
              <a:tabLst>
                <a:tab pos="355600" algn="l"/>
              </a:tabLst>
            </a:pPr>
            <a:r>
              <a:rPr sz="2400" b="1" dirty="0">
                <a:latin typeface="Times New Roman"/>
                <a:cs typeface="Times New Roman"/>
              </a:rPr>
              <a:t>Consilierea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părinților</a:t>
            </a:r>
            <a:r>
              <a:rPr sz="2400" b="1" spc="-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(conform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prevederilor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Curriculumului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pentru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educație </a:t>
            </a:r>
            <a:r>
              <a:rPr sz="2400" dirty="0">
                <a:latin typeface="Times New Roman"/>
                <a:cs typeface="Times New Roman"/>
              </a:rPr>
              <a:t>timpurie,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dar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prin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formarea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unor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echipe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transdisciplinare);</a:t>
            </a:r>
            <a:endParaRPr sz="24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spcBef>
                <a:spcPts val="1440"/>
              </a:spcBef>
              <a:buFont typeface="Wingdings"/>
              <a:buChar char=""/>
              <a:tabLst>
                <a:tab pos="354965" algn="l"/>
              </a:tabLst>
            </a:pPr>
            <a:r>
              <a:rPr sz="2400" b="1" dirty="0">
                <a:latin typeface="Times New Roman"/>
                <a:cs typeface="Times New Roman"/>
              </a:rPr>
              <a:t>Formarea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comunităților</a:t>
            </a:r>
            <a:r>
              <a:rPr sz="2400" b="1" spc="-1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profesionale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de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sprijin/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comunităților</a:t>
            </a:r>
            <a:r>
              <a:rPr sz="2400" b="1" spc="-1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de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învățare.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345578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4548" y="4384547"/>
            <a:ext cx="2025395" cy="2023871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131569" y="849947"/>
            <a:ext cx="10215880" cy="4164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0380" marR="508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Arial"/>
                <a:cs typeface="Arial"/>
              </a:rPr>
              <a:t>Dezvoltarea</a:t>
            </a:r>
            <a:r>
              <a:rPr sz="2400" b="1" spc="-4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serviciilor</a:t>
            </a:r>
            <a:r>
              <a:rPr sz="2400" b="1" spc="-7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de</a:t>
            </a:r>
            <a:r>
              <a:rPr sz="2400" b="1" spc="-5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educație</a:t>
            </a:r>
            <a:r>
              <a:rPr sz="2400" b="1" spc="-6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timpurie</a:t>
            </a:r>
            <a:r>
              <a:rPr sz="2400" b="1" spc="-7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inclusiv</a:t>
            </a:r>
            <a:r>
              <a:rPr sz="2400" b="1" spc="-7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prin</a:t>
            </a:r>
            <a:r>
              <a:rPr sz="2400" b="1" spc="-75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sprijinirea </a:t>
            </a:r>
            <a:r>
              <a:rPr sz="2400" b="1" dirty="0">
                <a:latin typeface="Arial"/>
                <a:cs typeface="Arial"/>
              </a:rPr>
              <a:t>accesării</a:t>
            </a:r>
            <a:r>
              <a:rPr sz="2400" b="1" spc="-5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proiectelor</a:t>
            </a:r>
            <a:r>
              <a:rPr sz="2400" b="1" spc="-6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cu</a:t>
            </a:r>
            <a:r>
              <a:rPr sz="2400" b="1" spc="-60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finanțare</a:t>
            </a:r>
            <a:r>
              <a:rPr sz="2400" b="1" spc="-65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europeană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30"/>
              </a:spcBef>
            </a:pPr>
            <a:endParaRPr sz="2400">
              <a:latin typeface="Arial"/>
              <a:cs typeface="Arial"/>
            </a:endParaRPr>
          </a:p>
          <a:p>
            <a:pPr marL="354965" indent="-342265">
              <a:lnSpc>
                <a:spcPct val="100000"/>
              </a:lnSpc>
              <a:buFont typeface="Wingdings"/>
              <a:buChar char="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Încurajarea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inițiativelor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diversificare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serviciilor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educație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timpurie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(servicii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complementare);</a:t>
            </a:r>
            <a:endParaRPr sz="24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buFont typeface="Wingdings"/>
              <a:buChar char="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Reglementarea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organizării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funcționării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grupelor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Reggio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Emilia,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contextul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Curriculumului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pentru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educație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timpurie;</a:t>
            </a:r>
            <a:endParaRPr sz="24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buFont typeface="Wingdings"/>
              <a:buChar char="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Susținerea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dezvoltării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serviciilor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complementare;</a:t>
            </a:r>
            <a:endParaRPr sz="2400">
              <a:latin typeface="Times New Roman"/>
              <a:cs typeface="Times New Roman"/>
            </a:endParaRPr>
          </a:p>
          <a:p>
            <a:pPr marL="354965" marR="622935" indent="-342900">
              <a:lnSpc>
                <a:spcPct val="100000"/>
              </a:lnSpc>
              <a:buFont typeface="Wingdings"/>
              <a:buChar char="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Sprijinirea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unităților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învățământ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inițiativelor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45" dirty="0">
                <a:latin typeface="Times New Roman"/>
                <a:cs typeface="Times New Roman"/>
              </a:rPr>
              <a:t>UAT-</a:t>
            </a:r>
            <a:r>
              <a:rPr sz="2400" dirty="0">
                <a:latin typeface="Times New Roman"/>
                <a:cs typeface="Times New Roman"/>
              </a:rPr>
              <a:t>urilor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în</a:t>
            </a:r>
            <a:r>
              <a:rPr sz="2400" spc="-10" dirty="0">
                <a:latin typeface="Times New Roman"/>
                <a:cs typeface="Times New Roman"/>
              </a:rPr>
              <a:t> accesarea </a:t>
            </a:r>
            <a:r>
              <a:rPr sz="2400" dirty="0">
                <a:latin typeface="Times New Roman"/>
                <a:cs typeface="Times New Roman"/>
              </a:rPr>
              <a:t>programelor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finanțare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(Programul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Național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Redresare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Reziliență, </a:t>
            </a:r>
            <a:r>
              <a:rPr sz="2400" dirty="0">
                <a:latin typeface="Times New Roman"/>
                <a:cs typeface="Times New Roman"/>
              </a:rPr>
              <a:t>Programul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Educație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și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Ocupare).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770376" y="1209039"/>
            <a:ext cx="4448810" cy="4445000"/>
            <a:chOff x="3770376" y="1209039"/>
            <a:chExt cx="4448810" cy="4445000"/>
          </a:xfrm>
        </p:grpSpPr>
        <p:sp>
          <p:nvSpPr>
            <p:cNvPr id="3" name="object 3"/>
            <p:cNvSpPr/>
            <p:nvPr/>
          </p:nvSpPr>
          <p:spPr>
            <a:xfrm>
              <a:off x="4838699" y="2273807"/>
              <a:ext cx="2312035" cy="2312035"/>
            </a:xfrm>
            <a:custGeom>
              <a:avLst/>
              <a:gdLst/>
              <a:ahLst/>
              <a:cxnLst/>
              <a:rect l="l" t="t" r="r" b="b"/>
              <a:pathLst>
                <a:path w="2312034" h="2312035">
                  <a:moveTo>
                    <a:pt x="1155954" y="0"/>
                  </a:moveTo>
                  <a:lnTo>
                    <a:pt x="1108305" y="964"/>
                  </a:lnTo>
                  <a:lnTo>
                    <a:pt x="1061147" y="3831"/>
                  </a:lnTo>
                  <a:lnTo>
                    <a:pt x="1014517" y="8566"/>
                  </a:lnTo>
                  <a:lnTo>
                    <a:pt x="968452" y="15129"/>
                  </a:lnTo>
                  <a:lnTo>
                    <a:pt x="922988" y="23484"/>
                  </a:lnTo>
                  <a:lnTo>
                    <a:pt x="878164" y="33595"/>
                  </a:lnTo>
                  <a:lnTo>
                    <a:pt x="834017" y="45422"/>
                  </a:lnTo>
                  <a:lnTo>
                    <a:pt x="790582" y="58931"/>
                  </a:lnTo>
                  <a:lnTo>
                    <a:pt x="747899" y="74082"/>
                  </a:lnTo>
                  <a:lnTo>
                    <a:pt x="706004" y="90840"/>
                  </a:lnTo>
                  <a:lnTo>
                    <a:pt x="664934" y="109167"/>
                  </a:lnTo>
                  <a:lnTo>
                    <a:pt x="624726" y="129025"/>
                  </a:lnTo>
                  <a:lnTo>
                    <a:pt x="585418" y="150378"/>
                  </a:lnTo>
                  <a:lnTo>
                    <a:pt x="547046" y="173188"/>
                  </a:lnTo>
                  <a:lnTo>
                    <a:pt x="509648" y="197418"/>
                  </a:lnTo>
                  <a:lnTo>
                    <a:pt x="473262" y="223031"/>
                  </a:lnTo>
                  <a:lnTo>
                    <a:pt x="437924" y="249990"/>
                  </a:lnTo>
                  <a:lnTo>
                    <a:pt x="403671" y="278258"/>
                  </a:lnTo>
                  <a:lnTo>
                    <a:pt x="370541" y="307797"/>
                  </a:lnTo>
                  <a:lnTo>
                    <a:pt x="338570" y="338570"/>
                  </a:lnTo>
                  <a:lnTo>
                    <a:pt x="307797" y="370541"/>
                  </a:lnTo>
                  <a:lnTo>
                    <a:pt x="278258" y="403671"/>
                  </a:lnTo>
                  <a:lnTo>
                    <a:pt x="249990" y="437924"/>
                  </a:lnTo>
                  <a:lnTo>
                    <a:pt x="223031" y="473262"/>
                  </a:lnTo>
                  <a:lnTo>
                    <a:pt x="197418" y="509648"/>
                  </a:lnTo>
                  <a:lnTo>
                    <a:pt x="173188" y="547046"/>
                  </a:lnTo>
                  <a:lnTo>
                    <a:pt x="150378" y="585418"/>
                  </a:lnTo>
                  <a:lnTo>
                    <a:pt x="129025" y="624726"/>
                  </a:lnTo>
                  <a:lnTo>
                    <a:pt x="109167" y="664934"/>
                  </a:lnTo>
                  <a:lnTo>
                    <a:pt x="90840" y="706004"/>
                  </a:lnTo>
                  <a:lnTo>
                    <a:pt x="74082" y="747899"/>
                  </a:lnTo>
                  <a:lnTo>
                    <a:pt x="58931" y="790582"/>
                  </a:lnTo>
                  <a:lnTo>
                    <a:pt x="45422" y="834017"/>
                  </a:lnTo>
                  <a:lnTo>
                    <a:pt x="33595" y="878164"/>
                  </a:lnTo>
                  <a:lnTo>
                    <a:pt x="23484" y="922988"/>
                  </a:lnTo>
                  <a:lnTo>
                    <a:pt x="15129" y="968452"/>
                  </a:lnTo>
                  <a:lnTo>
                    <a:pt x="8566" y="1014517"/>
                  </a:lnTo>
                  <a:lnTo>
                    <a:pt x="3831" y="1061147"/>
                  </a:lnTo>
                  <a:lnTo>
                    <a:pt x="964" y="1108305"/>
                  </a:lnTo>
                  <a:lnTo>
                    <a:pt x="0" y="1155953"/>
                  </a:lnTo>
                  <a:lnTo>
                    <a:pt x="964" y="1203602"/>
                  </a:lnTo>
                  <a:lnTo>
                    <a:pt x="3831" y="1250760"/>
                  </a:lnTo>
                  <a:lnTo>
                    <a:pt x="8566" y="1297390"/>
                  </a:lnTo>
                  <a:lnTo>
                    <a:pt x="15129" y="1343455"/>
                  </a:lnTo>
                  <a:lnTo>
                    <a:pt x="23484" y="1388919"/>
                  </a:lnTo>
                  <a:lnTo>
                    <a:pt x="33595" y="1433743"/>
                  </a:lnTo>
                  <a:lnTo>
                    <a:pt x="45422" y="1477890"/>
                  </a:lnTo>
                  <a:lnTo>
                    <a:pt x="58931" y="1521325"/>
                  </a:lnTo>
                  <a:lnTo>
                    <a:pt x="74082" y="1564008"/>
                  </a:lnTo>
                  <a:lnTo>
                    <a:pt x="90840" y="1605903"/>
                  </a:lnTo>
                  <a:lnTo>
                    <a:pt x="109167" y="1646973"/>
                  </a:lnTo>
                  <a:lnTo>
                    <a:pt x="129025" y="1687181"/>
                  </a:lnTo>
                  <a:lnTo>
                    <a:pt x="150378" y="1726489"/>
                  </a:lnTo>
                  <a:lnTo>
                    <a:pt x="173188" y="1764861"/>
                  </a:lnTo>
                  <a:lnTo>
                    <a:pt x="197418" y="1802259"/>
                  </a:lnTo>
                  <a:lnTo>
                    <a:pt x="223031" y="1838645"/>
                  </a:lnTo>
                  <a:lnTo>
                    <a:pt x="249990" y="1873983"/>
                  </a:lnTo>
                  <a:lnTo>
                    <a:pt x="278258" y="1908236"/>
                  </a:lnTo>
                  <a:lnTo>
                    <a:pt x="307797" y="1941366"/>
                  </a:lnTo>
                  <a:lnTo>
                    <a:pt x="338570" y="1973337"/>
                  </a:lnTo>
                  <a:lnTo>
                    <a:pt x="370541" y="2004110"/>
                  </a:lnTo>
                  <a:lnTo>
                    <a:pt x="403671" y="2033649"/>
                  </a:lnTo>
                  <a:lnTo>
                    <a:pt x="437924" y="2061917"/>
                  </a:lnTo>
                  <a:lnTo>
                    <a:pt x="473262" y="2088876"/>
                  </a:lnTo>
                  <a:lnTo>
                    <a:pt x="509648" y="2114489"/>
                  </a:lnTo>
                  <a:lnTo>
                    <a:pt x="547046" y="2138719"/>
                  </a:lnTo>
                  <a:lnTo>
                    <a:pt x="585418" y="2161529"/>
                  </a:lnTo>
                  <a:lnTo>
                    <a:pt x="624726" y="2182882"/>
                  </a:lnTo>
                  <a:lnTo>
                    <a:pt x="664934" y="2202740"/>
                  </a:lnTo>
                  <a:lnTo>
                    <a:pt x="706004" y="2221067"/>
                  </a:lnTo>
                  <a:lnTo>
                    <a:pt x="747899" y="2237825"/>
                  </a:lnTo>
                  <a:lnTo>
                    <a:pt x="790582" y="2252976"/>
                  </a:lnTo>
                  <a:lnTo>
                    <a:pt x="834017" y="2266485"/>
                  </a:lnTo>
                  <a:lnTo>
                    <a:pt x="878164" y="2278312"/>
                  </a:lnTo>
                  <a:lnTo>
                    <a:pt x="922988" y="2288423"/>
                  </a:lnTo>
                  <a:lnTo>
                    <a:pt x="968452" y="2296778"/>
                  </a:lnTo>
                  <a:lnTo>
                    <a:pt x="1014517" y="2303341"/>
                  </a:lnTo>
                  <a:lnTo>
                    <a:pt x="1061147" y="2308076"/>
                  </a:lnTo>
                  <a:lnTo>
                    <a:pt x="1108305" y="2310943"/>
                  </a:lnTo>
                  <a:lnTo>
                    <a:pt x="1155954" y="2311907"/>
                  </a:lnTo>
                  <a:lnTo>
                    <a:pt x="1203602" y="2310943"/>
                  </a:lnTo>
                  <a:lnTo>
                    <a:pt x="1250760" y="2308076"/>
                  </a:lnTo>
                  <a:lnTo>
                    <a:pt x="1297390" y="2303341"/>
                  </a:lnTo>
                  <a:lnTo>
                    <a:pt x="1343455" y="2296778"/>
                  </a:lnTo>
                  <a:lnTo>
                    <a:pt x="1388919" y="2288423"/>
                  </a:lnTo>
                  <a:lnTo>
                    <a:pt x="1433743" y="2278312"/>
                  </a:lnTo>
                  <a:lnTo>
                    <a:pt x="1477890" y="2266485"/>
                  </a:lnTo>
                  <a:lnTo>
                    <a:pt x="1521325" y="2252976"/>
                  </a:lnTo>
                  <a:lnTo>
                    <a:pt x="1564008" y="2237825"/>
                  </a:lnTo>
                  <a:lnTo>
                    <a:pt x="1605903" y="2221067"/>
                  </a:lnTo>
                  <a:lnTo>
                    <a:pt x="1646973" y="2202740"/>
                  </a:lnTo>
                  <a:lnTo>
                    <a:pt x="1687181" y="2182882"/>
                  </a:lnTo>
                  <a:lnTo>
                    <a:pt x="1726489" y="2161529"/>
                  </a:lnTo>
                  <a:lnTo>
                    <a:pt x="1764861" y="2138719"/>
                  </a:lnTo>
                  <a:lnTo>
                    <a:pt x="1802259" y="2114489"/>
                  </a:lnTo>
                  <a:lnTo>
                    <a:pt x="1838645" y="2088876"/>
                  </a:lnTo>
                  <a:lnTo>
                    <a:pt x="1873983" y="2061917"/>
                  </a:lnTo>
                  <a:lnTo>
                    <a:pt x="1908236" y="2033649"/>
                  </a:lnTo>
                  <a:lnTo>
                    <a:pt x="1941366" y="2004110"/>
                  </a:lnTo>
                  <a:lnTo>
                    <a:pt x="1973337" y="1973337"/>
                  </a:lnTo>
                  <a:lnTo>
                    <a:pt x="2004110" y="1941366"/>
                  </a:lnTo>
                  <a:lnTo>
                    <a:pt x="2033649" y="1908236"/>
                  </a:lnTo>
                  <a:lnTo>
                    <a:pt x="2061917" y="1873983"/>
                  </a:lnTo>
                  <a:lnTo>
                    <a:pt x="2088876" y="1838645"/>
                  </a:lnTo>
                  <a:lnTo>
                    <a:pt x="2114489" y="1802259"/>
                  </a:lnTo>
                  <a:lnTo>
                    <a:pt x="2138719" y="1764861"/>
                  </a:lnTo>
                  <a:lnTo>
                    <a:pt x="2161529" y="1726489"/>
                  </a:lnTo>
                  <a:lnTo>
                    <a:pt x="2182882" y="1687181"/>
                  </a:lnTo>
                  <a:lnTo>
                    <a:pt x="2202740" y="1646973"/>
                  </a:lnTo>
                  <a:lnTo>
                    <a:pt x="2221067" y="1605903"/>
                  </a:lnTo>
                  <a:lnTo>
                    <a:pt x="2237825" y="1564008"/>
                  </a:lnTo>
                  <a:lnTo>
                    <a:pt x="2252976" y="1521325"/>
                  </a:lnTo>
                  <a:lnTo>
                    <a:pt x="2266485" y="1477890"/>
                  </a:lnTo>
                  <a:lnTo>
                    <a:pt x="2278312" y="1433743"/>
                  </a:lnTo>
                  <a:lnTo>
                    <a:pt x="2288423" y="1388919"/>
                  </a:lnTo>
                  <a:lnTo>
                    <a:pt x="2296778" y="1343455"/>
                  </a:lnTo>
                  <a:lnTo>
                    <a:pt x="2303341" y="1297390"/>
                  </a:lnTo>
                  <a:lnTo>
                    <a:pt x="2308076" y="1250760"/>
                  </a:lnTo>
                  <a:lnTo>
                    <a:pt x="2310943" y="1203602"/>
                  </a:lnTo>
                  <a:lnTo>
                    <a:pt x="2311908" y="1155953"/>
                  </a:lnTo>
                  <a:lnTo>
                    <a:pt x="2310943" y="1108305"/>
                  </a:lnTo>
                  <a:lnTo>
                    <a:pt x="2308076" y="1061147"/>
                  </a:lnTo>
                  <a:lnTo>
                    <a:pt x="2303341" y="1014517"/>
                  </a:lnTo>
                  <a:lnTo>
                    <a:pt x="2296778" y="968452"/>
                  </a:lnTo>
                  <a:lnTo>
                    <a:pt x="2288423" y="922988"/>
                  </a:lnTo>
                  <a:lnTo>
                    <a:pt x="2278312" y="878164"/>
                  </a:lnTo>
                  <a:lnTo>
                    <a:pt x="2266485" y="834017"/>
                  </a:lnTo>
                  <a:lnTo>
                    <a:pt x="2252976" y="790582"/>
                  </a:lnTo>
                  <a:lnTo>
                    <a:pt x="2237825" y="747899"/>
                  </a:lnTo>
                  <a:lnTo>
                    <a:pt x="2221067" y="706004"/>
                  </a:lnTo>
                  <a:lnTo>
                    <a:pt x="2202740" y="664934"/>
                  </a:lnTo>
                  <a:lnTo>
                    <a:pt x="2182882" y="624726"/>
                  </a:lnTo>
                  <a:lnTo>
                    <a:pt x="2161529" y="585418"/>
                  </a:lnTo>
                  <a:lnTo>
                    <a:pt x="2138719" y="547046"/>
                  </a:lnTo>
                  <a:lnTo>
                    <a:pt x="2114489" y="509648"/>
                  </a:lnTo>
                  <a:lnTo>
                    <a:pt x="2088876" y="473262"/>
                  </a:lnTo>
                  <a:lnTo>
                    <a:pt x="2061917" y="437924"/>
                  </a:lnTo>
                  <a:lnTo>
                    <a:pt x="2033649" y="403671"/>
                  </a:lnTo>
                  <a:lnTo>
                    <a:pt x="2004110" y="370541"/>
                  </a:lnTo>
                  <a:lnTo>
                    <a:pt x="1973337" y="338570"/>
                  </a:lnTo>
                  <a:lnTo>
                    <a:pt x="1941366" y="307797"/>
                  </a:lnTo>
                  <a:lnTo>
                    <a:pt x="1908236" y="278258"/>
                  </a:lnTo>
                  <a:lnTo>
                    <a:pt x="1873983" y="249990"/>
                  </a:lnTo>
                  <a:lnTo>
                    <a:pt x="1838645" y="223031"/>
                  </a:lnTo>
                  <a:lnTo>
                    <a:pt x="1802259" y="197418"/>
                  </a:lnTo>
                  <a:lnTo>
                    <a:pt x="1764861" y="173188"/>
                  </a:lnTo>
                  <a:lnTo>
                    <a:pt x="1726489" y="150378"/>
                  </a:lnTo>
                  <a:lnTo>
                    <a:pt x="1687181" y="129025"/>
                  </a:lnTo>
                  <a:lnTo>
                    <a:pt x="1646973" y="109167"/>
                  </a:lnTo>
                  <a:lnTo>
                    <a:pt x="1605903" y="90840"/>
                  </a:lnTo>
                  <a:lnTo>
                    <a:pt x="1564008" y="74082"/>
                  </a:lnTo>
                  <a:lnTo>
                    <a:pt x="1521325" y="58931"/>
                  </a:lnTo>
                  <a:lnTo>
                    <a:pt x="1477890" y="45422"/>
                  </a:lnTo>
                  <a:lnTo>
                    <a:pt x="1433743" y="33595"/>
                  </a:lnTo>
                  <a:lnTo>
                    <a:pt x="1388919" y="23484"/>
                  </a:lnTo>
                  <a:lnTo>
                    <a:pt x="1343455" y="15129"/>
                  </a:lnTo>
                  <a:lnTo>
                    <a:pt x="1297390" y="8566"/>
                  </a:lnTo>
                  <a:lnTo>
                    <a:pt x="1250760" y="3831"/>
                  </a:lnTo>
                  <a:lnTo>
                    <a:pt x="1203602" y="964"/>
                  </a:lnTo>
                  <a:lnTo>
                    <a:pt x="1155954" y="0"/>
                  </a:lnTo>
                  <a:close/>
                </a:path>
              </a:pathLst>
            </a:custGeom>
            <a:solidFill>
              <a:srgbClr val="B8FFB8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70376" y="1209039"/>
              <a:ext cx="4448555" cy="44450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14315" y="2240279"/>
              <a:ext cx="2433827" cy="243535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04815" y="2430779"/>
              <a:ext cx="1997963" cy="199948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195571" y="1630679"/>
              <a:ext cx="3653027" cy="365302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227575" y="1662683"/>
              <a:ext cx="3534410" cy="3534410"/>
            </a:xfrm>
            <a:custGeom>
              <a:avLst/>
              <a:gdLst/>
              <a:ahLst/>
              <a:cxnLst/>
              <a:rect l="l" t="t" r="r" b="b"/>
              <a:pathLst>
                <a:path w="3534409" h="3534410">
                  <a:moveTo>
                    <a:pt x="0" y="1767077"/>
                  </a:moveTo>
                  <a:lnTo>
                    <a:pt x="656" y="1718438"/>
                  </a:lnTo>
                  <a:lnTo>
                    <a:pt x="2614" y="1670123"/>
                  </a:lnTo>
                  <a:lnTo>
                    <a:pt x="5857" y="1622149"/>
                  </a:lnTo>
                  <a:lnTo>
                    <a:pt x="10368" y="1574535"/>
                  </a:lnTo>
                  <a:lnTo>
                    <a:pt x="16131" y="1527295"/>
                  </a:lnTo>
                  <a:lnTo>
                    <a:pt x="23128" y="1480448"/>
                  </a:lnTo>
                  <a:lnTo>
                    <a:pt x="31342" y="1434010"/>
                  </a:lnTo>
                  <a:lnTo>
                    <a:pt x="40757" y="1387997"/>
                  </a:lnTo>
                  <a:lnTo>
                    <a:pt x="51355" y="1342428"/>
                  </a:lnTo>
                  <a:lnTo>
                    <a:pt x="63121" y="1297318"/>
                  </a:lnTo>
                  <a:lnTo>
                    <a:pt x="76037" y="1252684"/>
                  </a:lnTo>
                  <a:lnTo>
                    <a:pt x="90086" y="1208544"/>
                  </a:lnTo>
                  <a:lnTo>
                    <a:pt x="105252" y="1164913"/>
                  </a:lnTo>
                  <a:lnTo>
                    <a:pt x="121517" y="1121810"/>
                  </a:lnTo>
                  <a:lnTo>
                    <a:pt x="138865" y="1079250"/>
                  </a:lnTo>
                  <a:lnTo>
                    <a:pt x="157279" y="1037252"/>
                  </a:lnTo>
                  <a:lnTo>
                    <a:pt x="176742" y="995830"/>
                  </a:lnTo>
                  <a:lnTo>
                    <a:pt x="197237" y="955003"/>
                  </a:lnTo>
                  <a:lnTo>
                    <a:pt x="218748" y="914787"/>
                  </a:lnTo>
                  <a:lnTo>
                    <a:pt x="241257" y="875199"/>
                  </a:lnTo>
                  <a:lnTo>
                    <a:pt x="264748" y="836256"/>
                  </a:lnTo>
                  <a:lnTo>
                    <a:pt x="289204" y="797974"/>
                  </a:lnTo>
                  <a:lnTo>
                    <a:pt x="314608" y="760371"/>
                  </a:lnTo>
                  <a:lnTo>
                    <a:pt x="340943" y="723464"/>
                  </a:lnTo>
                  <a:lnTo>
                    <a:pt x="368192" y="687268"/>
                  </a:lnTo>
                  <a:lnTo>
                    <a:pt x="396339" y="651802"/>
                  </a:lnTo>
                  <a:lnTo>
                    <a:pt x="425366" y="617082"/>
                  </a:lnTo>
                  <a:lnTo>
                    <a:pt x="455258" y="583124"/>
                  </a:lnTo>
                  <a:lnTo>
                    <a:pt x="485996" y="549946"/>
                  </a:lnTo>
                  <a:lnTo>
                    <a:pt x="517564" y="517564"/>
                  </a:lnTo>
                  <a:lnTo>
                    <a:pt x="549946" y="485996"/>
                  </a:lnTo>
                  <a:lnTo>
                    <a:pt x="583124" y="455258"/>
                  </a:lnTo>
                  <a:lnTo>
                    <a:pt x="617082" y="425366"/>
                  </a:lnTo>
                  <a:lnTo>
                    <a:pt x="651802" y="396339"/>
                  </a:lnTo>
                  <a:lnTo>
                    <a:pt x="687268" y="368192"/>
                  </a:lnTo>
                  <a:lnTo>
                    <a:pt x="723464" y="340943"/>
                  </a:lnTo>
                  <a:lnTo>
                    <a:pt x="760371" y="314608"/>
                  </a:lnTo>
                  <a:lnTo>
                    <a:pt x="797974" y="289204"/>
                  </a:lnTo>
                  <a:lnTo>
                    <a:pt x="836256" y="264748"/>
                  </a:lnTo>
                  <a:lnTo>
                    <a:pt x="875199" y="241257"/>
                  </a:lnTo>
                  <a:lnTo>
                    <a:pt x="914787" y="218748"/>
                  </a:lnTo>
                  <a:lnTo>
                    <a:pt x="955003" y="197237"/>
                  </a:lnTo>
                  <a:lnTo>
                    <a:pt x="995830" y="176742"/>
                  </a:lnTo>
                  <a:lnTo>
                    <a:pt x="1037252" y="157279"/>
                  </a:lnTo>
                  <a:lnTo>
                    <a:pt x="1079250" y="138865"/>
                  </a:lnTo>
                  <a:lnTo>
                    <a:pt x="1121810" y="121517"/>
                  </a:lnTo>
                  <a:lnTo>
                    <a:pt x="1164913" y="105252"/>
                  </a:lnTo>
                  <a:lnTo>
                    <a:pt x="1208544" y="90086"/>
                  </a:lnTo>
                  <a:lnTo>
                    <a:pt x="1252684" y="76037"/>
                  </a:lnTo>
                  <a:lnTo>
                    <a:pt x="1297318" y="63121"/>
                  </a:lnTo>
                  <a:lnTo>
                    <a:pt x="1342428" y="51355"/>
                  </a:lnTo>
                  <a:lnTo>
                    <a:pt x="1387997" y="40757"/>
                  </a:lnTo>
                  <a:lnTo>
                    <a:pt x="1434010" y="31342"/>
                  </a:lnTo>
                  <a:lnTo>
                    <a:pt x="1480448" y="23128"/>
                  </a:lnTo>
                  <a:lnTo>
                    <a:pt x="1527295" y="16131"/>
                  </a:lnTo>
                  <a:lnTo>
                    <a:pt x="1574535" y="10368"/>
                  </a:lnTo>
                  <a:lnTo>
                    <a:pt x="1622149" y="5857"/>
                  </a:lnTo>
                  <a:lnTo>
                    <a:pt x="1670123" y="2614"/>
                  </a:lnTo>
                  <a:lnTo>
                    <a:pt x="1718438" y="656"/>
                  </a:lnTo>
                  <a:lnTo>
                    <a:pt x="1767077" y="0"/>
                  </a:lnTo>
                  <a:lnTo>
                    <a:pt x="1815717" y="656"/>
                  </a:lnTo>
                  <a:lnTo>
                    <a:pt x="1864032" y="2614"/>
                  </a:lnTo>
                  <a:lnTo>
                    <a:pt x="1912006" y="5857"/>
                  </a:lnTo>
                  <a:lnTo>
                    <a:pt x="1959620" y="10368"/>
                  </a:lnTo>
                  <a:lnTo>
                    <a:pt x="2006860" y="16131"/>
                  </a:lnTo>
                  <a:lnTo>
                    <a:pt x="2053707" y="23128"/>
                  </a:lnTo>
                  <a:lnTo>
                    <a:pt x="2100145" y="31342"/>
                  </a:lnTo>
                  <a:lnTo>
                    <a:pt x="2146158" y="40757"/>
                  </a:lnTo>
                  <a:lnTo>
                    <a:pt x="2191727" y="51355"/>
                  </a:lnTo>
                  <a:lnTo>
                    <a:pt x="2236837" y="63121"/>
                  </a:lnTo>
                  <a:lnTo>
                    <a:pt x="2281471" y="76037"/>
                  </a:lnTo>
                  <a:lnTo>
                    <a:pt x="2325611" y="90086"/>
                  </a:lnTo>
                  <a:lnTo>
                    <a:pt x="2369242" y="105252"/>
                  </a:lnTo>
                  <a:lnTo>
                    <a:pt x="2412345" y="121517"/>
                  </a:lnTo>
                  <a:lnTo>
                    <a:pt x="2454905" y="138865"/>
                  </a:lnTo>
                  <a:lnTo>
                    <a:pt x="2496903" y="157279"/>
                  </a:lnTo>
                  <a:lnTo>
                    <a:pt x="2538325" y="176742"/>
                  </a:lnTo>
                  <a:lnTo>
                    <a:pt x="2579152" y="197237"/>
                  </a:lnTo>
                  <a:lnTo>
                    <a:pt x="2619368" y="218748"/>
                  </a:lnTo>
                  <a:lnTo>
                    <a:pt x="2658956" y="241257"/>
                  </a:lnTo>
                  <a:lnTo>
                    <a:pt x="2697899" y="264748"/>
                  </a:lnTo>
                  <a:lnTo>
                    <a:pt x="2736181" y="289204"/>
                  </a:lnTo>
                  <a:lnTo>
                    <a:pt x="2773784" y="314608"/>
                  </a:lnTo>
                  <a:lnTo>
                    <a:pt x="2810691" y="340943"/>
                  </a:lnTo>
                  <a:lnTo>
                    <a:pt x="2846887" y="368192"/>
                  </a:lnTo>
                  <a:lnTo>
                    <a:pt x="2882353" y="396339"/>
                  </a:lnTo>
                  <a:lnTo>
                    <a:pt x="2917073" y="425366"/>
                  </a:lnTo>
                  <a:lnTo>
                    <a:pt x="2951031" y="455258"/>
                  </a:lnTo>
                  <a:lnTo>
                    <a:pt x="2984209" y="485996"/>
                  </a:lnTo>
                  <a:lnTo>
                    <a:pt x="3016591" y="517564"/>
                  </a:lnTo>
                  <a:lnTo>
                    <a:pt x="3048159" y="549946"/>
                  </a:lnTo>
                  <a:lnTo>
                    <a:pt x="3078897" y="583124"/>
                  </a:lnTo>
                  <a:lnTo>
                    <a:pt x="3108789" y="617082"/>
                  </a:lnTo>
                  <a:lnTo>
                    <a:pt x="3137816" y="651802"/>
                  </a:lnTo>
                  <a:lnTo>
                    <a:pt x="3165963" y="687268"/>
                  </a:lnTo>
                  <a:lnTo>
                    <a:pt x="3193212" y="723464"/>
                  </a:lnTo>
                  <a:lnTo>
                    <a:pt x="3219547" y="760371"/>
                  </a:lnTo>
                  <a:lnTo>
                    <a:pt x="3244951" y="797974"/>
                  </a:lnTo>
                  <a:lnTo>
                    <a:pt x="3269407" y="836256"/>
                  </a:lnTo>
                  <a:lnTo>
                    <a:pt x="3292898" y="875199"/>
                  </a:lnTo>
                  <a:lnTo>
                    <a:pt x="3315407" y="914787"/>
                  </a:lnTo>
                  <a:lnTo>
                    <a:pt x="3336918" y="955003"/>
                  </a:lnTo>
                  <a:lnTo>
                    <a:pt x="3357413" y="995830"/>
                  </a:lnTo>
                  <a:lnTo>
                    <a:pt x="3376876" y="1037252"/>
                  </a:lnTo>
                  <a:lnTo>
                    <a:pt x="3395290" y="1079250"/>
                  </a:lnTo>
                  <a:lnTo>
                    <a:pt x="3412638" y="1121810"/>
                  </a:lnTo>
                  <a:lnTo>
                    <a:pt x="3428903" y="1164913"/>
                  </a:lnTo>
                  <a:lnTo>
                    <a:pt x="3444069" y="1208544"/>
                  </a:lnTo>
                  <a:lnTo>
                    <a:pt x="3458118" y="1252684"/>
                  </a:lnTo>
                  <a:lnTo>
                    <a:pt x="3471034" y="1297318"/>
                  </a:lnTo>
                  <a:lnTo>
                    <a:pt x="3482800" y="1342428"/>
                  </a:lnTo>
                  <a:lnTo>
                    <a:pt x="3493398" y="1387997"/>
                  </a:lnTo>
                  <a:lnTo>
                    <a:pt x="3502813" y="1434010"/>
                  </a:lnTo>
                  <a:lnTo>
                    <a:pt x="3511027" y="1480448"/>
                  </a:lnTo>
                  <a:lnTo>
                    <a:pt x="3518024" y="1527295"/>
                  </a:lnTo>
                  <a:lnTo>
                    <a:pt x="3523787" y="1574535"/>
                  </a:lnTo>
                  <a:lnTo>
                    <a:pt x="3528298" y="1622149"/>
                  </a:lnTo>
                  <a:lnTo>
                    <a:pt x="3531541" y="1670123"/>
                  </a:lnTo>
                  <a:lnTo>
                    <a:pt x="3533499" y="1718438"/>
                  </a:lnTo>
                  <a:lnTo>
                    <a:pt x="3534155" y="1767077"/>
                  </a:lnTo>
                  <a:lnTo>
                    <a:pt x="3533499" y="1815717"/>
                  </a:lnTo>
                  <a:lnTo>
                    <a:pt x="3531541" y="1864032"/>
                  </a:lnTo>
                  <a:lnTo>
                    <a:pt x="3528298" y="1912006"/>
                  </a:lnTo>
                  <a:lnTo>
                    <a:pt x="3523787" y="1959620"/>
                  </a:lnTo>
                  <a:lnTo>
                    <a:pt x="3518024" y="2006860"/>
                  </a:lnTo>
                  <a:lnTo>
                    <a:pt x="3511027" y="2053707"/>
                  </a:lnTo>
                  <a:lnTo>
                    <a:pt x="3502813" y="2100145"/>
                  </a:lnTo>
                  <a:lnTo>
                    <a:pt x="3493398" y="2146158"/>
                  </a:lnTo>
                  <a:lnTo>
                    <a:pt x="3482800" y="2191727"/>
                  </a:lnTo>
                  <a:lnTo>
                    <a:pt x="3471034" y="2236837"/>
                  </a:lnTo>
                  <a:lnTo>
                    <a:pt x="3458118" y="2281471"/>
                  </a:lnTo>
                  <a:lnTo>
                    <a:pt x="3444069" y="2325611"/>
                  </a:lnTo>
                  <a:lnTo>
                    <a:pt x="3428903" y="2369242"/>
                  </a:lnTo>
                  <a:lnTo>
                    <a:pt x="3412638" y="2412345"/>
                  </a:lnTo>
                  <a:lnTo>
                    <a:pt x="3395290" y="2454905"/>
                  </a:lnTo>
                  <a:lnTo>
                    <a:pt x="3376876" y="2496903"/>
                  </a:lnTo>
                  <a:lnTo>
                    <a:pt x="3357413" y="2538325"/>
                  </a:lnTo>
                  <a:lnTo>
                    <a:pt x="3336918" y="2579152"/>
                  </a:lnTo>
                  <a:lnTo>
                    <a:pt x="3315407" y="2619368"/>
                  </a:lnTo>
                  <a:lnTo>
                    <a:pt x="3292898" y="2658956"/>
                  </a:lnTo>
                  <a:lnTo>
                    <a:pt x="3269407" y="2697899"/>
                  </a:lnTo>
                  <a:lnTo>
                    <a:pt x="3244951" y="2736181"/>
                  </a:lnTo>
                  <a:lnTo>
                    <a:pt x="3219547" y="2773784"/>
                  </a:lnTo>
                  <a:lnTo>
                    <a:pt x="3193212" y="2810691"/>
                  </a:lnTo>
                  <a:lnTo>
                    <a:pt x="3165963" y="2846887"/>
                  </a:lnTo>
                  <a:lnTo>
                    <a:pt x="3137816" y="2882353"/>
                  </a:lnTo>
                  <a:lnTo>
                    <a:pt x="3108789" y="2917073"/>
                  </a:lnTo>
                  <a:lnTo>
                    <a:pt x="3078897" y="2951031"/>
                  </a:lnTo>
                  <a:lnTo>
                    <a:pt x="3048159" y="2984209"/>
                  </a:lnTo>
                  <a:lnTo>
                    <a:pt x="3016591" y="3016591"/>
                  </a:lnTo>
                  <a:lnTo>
                    <a:pt x="2984209" y="3048159"/>
                  </a:lnTo>
                  <a:lnTo>
                    <a:pt x="2951031" y="3078897"/>
                  </a:lnTo>
                  <a:lnTo>
                    <a:pt x="2917073" y="3108789"/>
                  </a:lnTo>
                  <a:lnTo>
                    <a:pt x="2882353" y="3137816"/>
                  </a:lnTo>
                  <a:lnTo>
                    <a:pt x="2846887" y="3165963"/>
                  </a:lnTo>
                  <a:lnTo>
                    <a:pt x="2810691" y="3193212"/>
                  </a:lnTo>
                  <a:lnTo>
                    <a:pt x="2773784" y="3219547"/>
                  </a:lnTo>
                  <a:lnTo>
                    <a:pt x="2736181" y="3244951"/>
                  </a:lnTo>
                  <a:lnTo>
                    <a:pt x="2697899" y="3269407"/>
                  </a:lnTo>
                  <a:lnTo>
                    <a:pt x="2658956" y="3292898"/>
                  </a:lnTo>
                  <a:lnTo>
                    <a:pt x="2619368" y="3315407"/>
                  </a:lnTo>
                  <a:lnTo>
                    <a:pt x="2579152" y="3336918"/>
                  </a:lnTo>
                  <a:lnTo>
                    <a:pt x="2538325" y="3357413"/>
                  </a:lnTo>
                  <a:lnTo>
                    <a:pt x="2496903" y="3376876"/>
                  </a:lnTo>
                  <a:lnTo>
                    <a:pt x="2454905" y="3395290"/>
                  </a:lnTo>
                  <a:lnTo>
                    <a:pt x="2412345" y="3412638"/>
                  </a:lnTo>
                  <a:lnTo>
                    <a:pt x="2369242" y="3428903"/>
                  </a:lnTo>
                  <a:lnTo>
                    <a:pt x="2325611" y="3444069"/>
                  </a:lnTo>
                  <a:lnTo>
                    <a:pt x="2281471" y="3458118"/>
                  </a:lnTo>
                  <a:lnTo>
                    <a:pt x="2236837" y="3471034"/>
                  </a:lnTo>
                  <a:lnTo>
                    <a:pt x="2191727" y="3482800"/>
                  </a:lnTo>
                  <a:lnTo>
                    <a:pt x="2146158" y="3493398"/>
                  </a:lnTo>
                  <a:lnTo>
                    <a:pt x="2100145" y="3502813"/>
                  </a:lnTo>
                  <a:lnTo>
                    <a:pt x="2053707" y="3511027"/>
                  </a:lnTo>
                  <a:lnTo>
                    <a:pt x="2006860" y="3518024"/>
                  </a:lnTo>
                  <a:lnTo>
                    <a:pt x="1959620" y="3523787"/>
                  </a:lnTo>
                  <a:lnTo>
                    <a:pt x="1912006" y="3528298"/>
                  </a:lnTo>
                  <a:lnTo>
                    <a:pt x="1864032" y="3531541"/>
                  </a:lnTo>
                  <a:lnTo>
                    <a:pt x="1815717" y="3533499"/>
                  </a:lnTo>
                  <a:lnTo>
                    <a:pt x="1767077" y="3534155"/>
                  </a:lnTo>
                  <a:lnTo>
                    <a:pt x="1718438" y="3533499"/>
                  </a:lnTo>
                  <a:lnTo>
                    <a:pt x="1670123" y="3531541"/>
                  </a:lnTo>
                  <a:lnTo>
                    <a:pt x="1622149" y="3528298"/>
                  </a:lnTo>
                  <a:lnTo>
                    <a:pt x="1574535" y="3523787"/>
                  </a:lnTo>
                  <a:lnTo>
                    <a:pt x="1527295" y="3518024"/>
                  </a:lnTo>
                  <a:lnTo>
                    <a:pt x="1480448" y="3511027"/>
                  </a:lnTo>
                  <a:lnTo>
                    <a:pt x="1434010" y="3502813"/>
                  </a:lnTo>
                  <a:lnTo>
                    <a:pt x="1387997" y="3493398"/>
                  </a:lnTo>
                  <a:lnTo>
                    <a:pt x="1342428" y="3482800"/>
                  </a:lnTo>
                  <a:lnTo>
                    <a:pt x="1297318" y="3471034"/>
                  </a:lnTo>
                  <a:lnTo>
                    <a:pt x="1252684" y="3458118"/>
                  </a:lnTo>
                  <a:lnTo>
                    <a:pt x="1208544" y="3444069"/>
                  </a:lnTo>
                  <a:lnTo>
                    <a:pt x="1164913" y="3428903"/>
                  </a:lnTo>
                  <a:lnTo>
                    <a:pt x="1121810" y="3412638"/>
                  </a:lnTo>
                  <a:lnTo>
                    <a:pt x="1079250" y="3395290"/>
                  </a:lnTo>
                  <a:lnTo>
                    <a:pt x="1037252" y="3376876"/>
                  </a:lnTo>
                  <a:lnTo>
                    <a:pt x="995830" y="3357413"/>
                  </a:lnTo>
                  <a:lnTo>
                    <a:pt x="955003" y="3336918"/>
                  </a:lnTo>
                  <a:lnTo>
                    <a:pt x="914787" y="3315407"/>
                  </a:lnTo>
                  <a:lnTo>
                    <a:pt x="875199" y="3292898"/>
                  </a:lnTo>
                  <a:lnTo>
                    <a:pt x="836256" y="3269407"/>
                  </a:lnTo>
                  <a:lnTo>
                    <a:pt x="797974" y="3244951"/>
                  </a:lnTo>
                  <a:lnTo>
                    <a:pt x="760371" y="3219547"/>
                  </a:lnTo>
                  <a:lnTo>
                    <a:pt x="723464" y="3193212"/>
                  </a:lnTo>
                  <a:lnTo>
                    <a:pt x="687268" y="3165963"/>
                  </a:lnTo>
                  <a:lnTo>
                    <a:pt x="651802" y="3137816"/>
                  </a:lnTo>
                  <a:lnTo>
                    <a:pt x="617082" y="3108789"/>
                  </a:lnTo>
                  <a:lnTo>
                    <a:pt x="583124" y="3078897"/>
                  </a:lnTo>
                  <a:lnTo>
                    <a:pt x="549946" y="3048159"/>
                  </a:lnTo>
                  <a:lnTo>
                    <a:pt x="517564" y="3016591"/>
                  </a:lnTo>
                  <a:lnTo>
                    <a:pt x="485996" y="2984209"/>
                  </a:lnTo>
                  <a:lnTo>
                    <a:pt x="455258" y="2951031"/>
                  </a:lnTo>
                  <a:lnTo>
                    <a:pt x="425366" y="2917073"/>
                  </a:lnTo>
                  <a:lnTo>
                    <a:pt x="396339" y="2882353"/>
                  </a:lnTo>
                  <a:lnTo>
                    <a:pt x="368192" y="2846887"/>
                  </a:lnTo>
                  <a:lnTo>
                    <a:pt x="340943" y="2810691"/>
                  </a:lnTo>
                  <a:lnTo>
                    <a:pt x="314608" y="2773784"/>
                  </a:lnTo>
                  <a:lnTo>
                    <a:pt x="289204" y="2736181"/>
                  </a:lnTo>
                  <a:lnTo>
                    <a:pt x="264748" y="2697899"/>
                  </a:lnTo>
                  <a:lnTo>
                    <a:pt x="241257" y="2658956"/>
                  </a:lnTo>
                  <a:lnTo>
                    <a:pt x="218748" y="2619368"/>
                  </a:lnTo>
                  <a:lnTo>
                    <a:pt x="197237" y="2579152"/>
                  </a:lnTo>
                  <a:lnTo>
                    <a:pt x="176742" y="2538325"/>
                  </a:lnTo>
                  <a:lnTo>
                    <a:pt x="157279" y="2496903"/>
                  </a:lnTo>
                  <a:lnTo>
                    <a:pt x="138865" y="2454905"/>
                  </a:lnTo>
                  <a:lnTo>
                    <a:pt x="121517" y="2412345"/>
                  </a:lnTo>
                  <a:lnTo>
                    <a:pt x="105252" y="2369242"/>
                  </a:lnTo>
                  <a:lnTo>
                    <a:pt x="90086" y="2325611"/>
                  </a:lnTo>
                  <a:lnTo>
                    <a:pt x="76037" y="2281471"/>
                  </a:lnTo>
                  <a:lnTo>
                    <a:pt x="63121" y="2236837"/>
                  </a:lnTo>
                  <a:lnTo>
                    <a:pt x="51355" y="2191727"/>
                  </a:lnTo>
                  <a:lnTo>
                    <a:pt x="40757" y="2146158"/>
                  </a:lnTo>
                  <a:lnTo>
                    <a:pt x="31342" y="2100145"/>
                  </a:lnTo>
                  <a:lnTo>
                    <a:pt x="23128" y="2053707"/>
                  </a:lnTo>
                  <a:lnTo>
                    <a:pt x="16131" y="2006860"/>
                  </a:lnTo>
                  <a:lnTo>
                    <a:pt x="10368" y="1959620"/>
                  </a:lnTo>
                  <a:lnTo>
                    <a:pt x="5857" y="1912006"/>
                  </a:lnTo>
                  <a:lnTo>
                    <a:pt x="2614" y="1864032"/>
                  </a:lnTo>
                  <a:lnTo>
                    <a:pt x="656" y="1815717"/>
                  </a:lnTo>
                  <a:lnTo>
                    <a:pt x="0" y="1767077"/>
                  </a:lnTo>
                  <a:close/>
                </a:path>
              </a:pathLst>
            </a:custGeom>
            <a:ln w="12192">
              <a:solidFill>
                <a:srgbClr val="00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535423" y="2799588"/>
              <a:ext cx="463295" cy="164896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564178" y="2902749"/>
              <a:ext cx="354887" cy="146571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88479" y="4151375"/>
              <a:ext cx="917435" cy="91592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993635" y="4256532"/>
              <a:ext cx="633983" cy="63246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223003" y="4151375"/>
              <a:ext cx="915923" cy="915923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328159" y="4256532"/>
              <a:ext cx="632459" cy="63246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229099" y="1830323"/>
              <a:ext cx="917448" cy="915923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334255" y="1935479"/>
              <a:ext cx="633983" cy="63246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888479" y="1822716"/>
              <a:ext cx="917435" cy="917435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993635" y="1927859"/>
              <a:ext cx="633983" cy="633984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1689989" y="4253483"/>
            <a:ext cx="23114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715" algn="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Relațiile</a:t>
            </a:r>
            <a:r>
              <a:rPr sz="1800" b="1" spc="-40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cu</a:t>
            </a:r>
            <a:r>
              <a:rPr sz="1800" b="1" spc="-35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părinții</a:t>
            </a:r>
            <a:r>
              <a:rPr sz="1800" b="1" spc="-35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009900"/>
                </a:solidFill>
                <a:latin typeface="Arial"/>
                <a:cs typeface="Arial"/>
              </a:rPr>
              <a:t>și</a:t>
            </a:r>
            <a:endParaRPr sz="180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</a:pPr>
            <a:r>
              <a:rPr sz="1800" b="1" spc="-10" dirty="0">
                <a:solidFill>
                  <a:srgbClr val="009900"/>
                </a:solidFill>
                <a:latin typeface="Arial"/>
                <a:cs typeface="Arial"/>
              </a:rPr>
              <a:t>comunitatea</a:t>
            </a:r>
            <a:endParaRPr sz="1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206688" y="4628845"/>
            <a:ext cx="340423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Dezvoltarea</a:t>
            </a:r>
            <a:r>
              <a:rPr sz="1800" b="1" spc="-60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serviciilor</a:t>
            </a:r>
            <a:r>
              <a:rPr sz="1800" b="1" spc="-70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009900"/>
                </a:solidFill>
                <a:latin typeface="Arial"/>
                <a:cs typeface="Arial"/>
              </a:rPr>
              <a:t>de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educație</a:t>
            </a:r>
            <a:r>
              <a:rPr sz="1800" b="1" spc="-40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timpurie</a:t>
            </a:r>
            <a:r>
              <a:rPr sz="1800" b="1" spc="-45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inclusiv</a:t>
            </a:r>
            <a:r>
              <a:rPr sz="1800" b="1" spc="-50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009900"/>
                </a:solidFill>
                <a:latin typeface="Arial"/>
                <a:cs typeface="Arial"/>
              </a:rPr>
              <a:t>prin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sprijinirea</a:t>
            </a:r>
            <a:r>
              <a:rPr sz="1800" b="1" spc="-70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accesării</a:t>
            </a:r>
            <a:r>
              <a:rPr sz="1800" b="1" spc="-25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9900"/>
                </a:solidFill>
                <a:latin typeface="Arial"/>
                <a:cs typeface="Arial"/>
              </a:rPr>
              <a:t>proiectelor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cu</a:t>
            </a:r>
            <a:r>
              <a:rPr sz="1800" b="1" spc="-25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finanțare</a:t>
            </a:r>
            <a:r>
              <a:rPr sz="1800" b="1" spc="-35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9900"/>
                </a:solidFill>
                <a:latin typeface="Arial"/>
                <a:cs typeface="Arial"/>
              </a:rPr>
              <a:t>europeană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5035295" y="1976627"/>
            <a:ext cx="2542540" cy="3046730"/>
            <a:chOff x="5035295" y="1976627"/>
            <a:chExt cx="2542540" cy="3046730"/>
          </a:xfrm>
        </p:grpSpPr>
        <p:pic>
          <p:nvPicPr>
            <p:cNvPr id="22" name="object 2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035295" y="1976627"/>
              <a:ext cx="1650491" cy="464819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062576" y="2006764"/>
              <a:ext cx="1465719" cy="354899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098792" y="2683763"/>
              <a:ext cx="478523" cy="1668779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7201268" y="2710981"/>
              <a:ext cx="222859" cy="1484246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135879" y="4544567"/>
              <a:ext cx="1667255" cy="478535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239082" y="4647120"/>
              <a:ext cx="1484246" cy="222859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5250916" y="3348101"/>
            <a:ext cx="1445895" cy="1209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395"/>
              </a:lnSpc>
              <a:spcBef>
                <a:spcPts val="100"/>
              </a:spcBef>
            </a:pPr>
            <a:r>
              <a:rPr sz="2100" b="1" spc="-25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endParaRPr sz="2100">
              <a:latin typeface="Arial"/>
              <a:cs typeface="Arial"/>
            </a:endParaRPr>
          </a:p>
          <a:p>
            <a:pPr marL="12700" marR="5080" algn="ctr">
              <a:lnSpc>
                <a:spcPts val="2270"/>
              </a:lnSpc>
              <a:spcBef>
                <a:spcPts val="155"/>
              </a:spcBef>
            </a:pP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Direcții</a:t>
            </a:r>
            <a:r>
              <a:rPr sz="21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spc="-2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100" b="1" spc="-10" dirty="0">
                <a:solidFill>
                  <a:srgbClr val="FFFFFF"/>
                </a:solidFill>
                <a:latin typeface="Arial"/>
                <a:cs typeface="Arial"/>
              </a:rPr>
              <a:t>acțiune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2024</a:t>
            </a:r>
            <a:r>
              <a:rPr sz="21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- </a:t>
            </a:r>
            <a:r>
              <a:rPr sz="2100" b="1" spc="-20" dirty="0">
                <a:solidFill>
                  <a:srgbClr val="FFFFFF"/>
                </a:solidFill>
                <a:latin typeface="Arial"/>
                <a:cs typeface="Arial"/>
              </a:rPr>
              <a:t>2025</a:t>
            </a:r>
            <a:endParaRPr sz="21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4509630" y="2109342"/>
            <a:ext cx="2935605" cy="2593975"/>
          </a:xfrm>
          <a:custGeom>
            <a:avLst/>
            <a:gdLst/>
            <a:ahLst/>
            <a:cxnLst/>
            <a:rect l="l" t="t" r="r" b="b"/>
            <a:pathLst>
              <a:path w="2935604" h="2593975">
                <a:moveTo>
                  <a:pt x="124879" y="179171"/>
                </a:moveTo>
                <a:lnTo>
                  <a:pt x="123405" y="171919"/>
                </a:lnTo>
                <a:lnTo>
                  <a:pt x="119392" y="165989"/>
                </a:lnTo>
                <a:lnTo>
                  <a:pt x="113436" y="161988"/>
                </a:lnTo>
                <a:lnTo>
                  <a:pt x="106133" y="160528"/>
                </a:lnTo>
                <a:lnTo>
                  <a:pt x="26238" y="160528"/>
                </a:lnTo>
                <a:lnTo>
                  <a:pt x="18948" y="161988"/>
                </a:lnTo>
                <a:lnTo>
                  <a:pt x="12992" y="165989"/>
                </a:lnTo>
                <a:lnTo>
                  <a:pt x="8966" y="171919"/>
                </a:lnTo>
                <a:lnTo>
                  <a:pt x="7493" y="179171"/>
                </a:lnTo>
                <a:lnTo>
                  <a:pt x="7493" y="258610"/>
                </a:lnTo>
                <a:lnTo>
                  <a:pt x="8966" y="265861"/>
                </a:lnTo>
                <a:lnTo>
                  <a:pt x="12992" y="271780"/>
                </a:lnTo>
                <a:lnTo>
                  <a:pt x="18948" y="275780"/>
                </a:lnTo>
                <a:lnTo>
                  <a:pt x="26238" y="277241"/>
                </a:lnTo>
                <a:lnTo>
                  <a:pt x="106133" y="277241"/>
                </a:lnTo>
                <a:lnTo>
                  <a:pt x="113436" y="275780"/>
                </a:lnTo>
                <a:lnTo>
                  <a:pt x="119392" y="271780"/>
                </a:lnTo>
                <a:lnTo>
                  <a:pt x="123405" y="265861"/>
                </a:lnTo>
                <a:lnTo>
                  <a:pt x="124879" y="258610"/>
                </a:lnTo>
                <a:lnTo>
                  <a:pt x="124879" y="179171"/>
                </a:lnTo>
                <a:close/>
              </a:path>
              <a:path w="2935604" h="2593975">
                <a:moveTo>
                  <a:pt x="124879" y="42989"/>
                </a:moveTo>
                <a:lnTo>
                  <a:pt x="123405" y="35737"/>
                </a:lnTo>
                <a:lnTo>
                  <a:pt x="119392" y="29806"/>
                </a:lnTo>
                <a:lnTo>
                  <a:pt x="113436" y="25806"/>
                </a:lnTo>
                <a:lnTo>
                  <a:pt x="106133" y="24345"/>
                </a:lnTo>
                <a:lnTo>
                  <a:pt x="26238" y="24345"/>
                </a:lnTo>
                <a:lnTo>
                  <a:pt x="18948" y="25806"/>
                </a:lnTo>
                <a:lnTo>
                  <a:pt x="12992" y="29806"/>
                </a:lnTo>
                <a:lnTo>
                  <a:pt x="8966" y="35737"/>
                </a:lnTo>
                <a:lnTo>
                  <a:pt x="7493" y="42989"/>
                </a:lnTo>
                <a:lnTo>
                  <a:pt x="7493" y="122428"/>
                </a:lnTo>
                <a:lnTo>
                  <a:pt x="8966" y="129692"/>
                </a:lnTo>
                <a:lnTo>
                  <a:pt x="12992" y="135610"/>
                </a:lnTo>
                <a:lnTo>
                  <a:pt x="18948" y="139611"/>
                </a:lnTo>
                <a:lnTo>
                  <a:pt x="26238" y="141071"/>
                </a:lnTo>
                <a:lnTo>
                  <a:pt x="106133" y="141071"/>
                </a:lnTo>
                <a:lnTo>
                  <a:pt x="113436" y="139611"/>
                </a:lnTo>
                <a:lnTo>
                  <a:pt x="119392" y="135610"/>
                </a:lnTo>
                <a:lnTo>
                  <a:pt x="123405" y="129692"/>
                </a:lnTo>
                <a:lnTo>
                  <a:pt x="124879" y="122428"/>
                </a:lnTo>
                <a:lnTo>
                  <a:pt x="124879" y="42989"/>
                </a:lnTo>
                <a:close/>
              </a:path>
              <a:path w="2935604" h="2593975">
                <a:moveTo>
                  <a:pt x="188379" y="2553881"/>
                </a:moveTo>
                <a:lnTo>
                  <a:pt x="177800" y="2536063"/>
                </a:lnTo>
                <a:lnTo>
                  <a:pt x="177673" y="2536063"/>
                </a:lnTo>
                <a:lnTo>
                  <a:pt x="177393" y="2535796"/>
                </a:lnTo>
                <a:lnTo>
                  <a:pt x="167678" y="2528278"/>
                </a:lnTo>
                <a:lnTo>
                  <a:pt x="156832" y="2521635"/>
                </a:lnTo>
                <a:lnTo>
                  <a:pt x="145224" y="2515730"/>
                </a:lnTo>
                <a:lnTo>
                  <a:pt x="132943" y="2510282"/>
                </a:lnTo>
                <a:lnTo>
                  <a:pt x="132816" y="2510282"/>
                </a:lnTo>
                <a:lnTo>
                  <a:pt x="132537" y="2510142"/>
                </a:lnTo>
                <a:lnTo>
                  <a:pt x="128473" y="2508935"/>
                </a:lnTo>
                <a:lnTo>
                  <a:pt x="123329" y="2508796"/>
                </a:lnTo>
                <a:lnTo>
                  <a:pt x="121970" y="2506230"/>
                </a:lnTo>
                <a:lnTo>
                  <a:pt x="119265" y="2502319"/>
                </a:lnTo>
                <a:lnTo>
                  <a:pt x="116687" y="2491917"/>
                </a:lnTo>
                <a:lnTo>
                  <a:pt x="118986" y="2483955"/>
                </a:lnTo>
                <a:lnTo>
                  <a:pt x="119126" y="2483421"/>
                </a:lnTo>
                <a:lnTo>
                  <a:pt x="119265" y="2483015"/>
                </a:lnTo>
                <a:lnTo>
                  <a:pt x="120878" y="2480449"/>
                </a:lnTo>
                <a:lnTo>
                  <a:pt x="123050" y="2479090"/>
                </a:lnTo>
                <a:lnTo>
                  <a:pt x="124409" y="2476931"/>
                </a:lnTo>
                <a:lnTo>
                  <a:pt x="124675" y="2476398"/>
                </a:lnTo>
                <a:lnTo>
                  <a:pt x="124955" y="2476131"/>
                </a:lnTo>
                <a:lnTo>
                  <a:pt x="128701" y="2471128"/>
                </a:lnTo>
                <a:lnTo>
                  <a:pt x="143598" y="2435949"/>
                </a:lnTo>
                <a:lnTo>
                  <a:pt x="145008" y="2413355"/>
                </a:lnTo>
                <a:lnTo>
                  <a:pt x="144868" y="2413089"/>
                </a:lnTo>
                <a:lnTo>
                  <a:pt x="144868" y="2412682"/>
                </a:lnTo>
                <a:lnTo>
                  <a:pt x="139230" y="2394229"/>
                </a:lnTo>
                <a:lnTo>
                  <a:pt x="128676" y="2379802"/>
                </a:lnTo>
                <a:lnTo>
                  <a:pt x="113347" y="2370404"/>
                </a:lnTo>
                <a:lnTo>
                  <a:pt x="93370" y="2367051"/>
                </a:lnTo>
                <a:lnTo>
                  <a:pt x="73342" y="2370429"/>
                </a:lnTo>
                <a:lnTo>
                  <a:pt x="58140" y="2379878"/>
                </a:lnTo>
                <a:lnTo>
                  <a:pt x="48018" y="2394394"/>
                </a:lnTo>
                <a:lnTo>
                  <a:pt x="43294" y="2412682"/>
                </a:lnTo>
                <a:lnTo>
                  <a:pt x="43230" y="2413355"/>
                </a:lnTo>
                <a:lnTo>
                  <a:pt x="43522" y="2432278"/>
                </a:lnTo>
                <a:lnTo>
                  <a:pt x="47739" y="2449614"/>
                </a:lnTo>
                <a:lnTo>
                  <a:pt x="54737" y="2464447"/>
                </a:lnTo>
                <a:lnTo>
                  <a:pt x="63423" y="2476258"/>
                </a:lnTo>
                <a:lnTo>
                  <a:pt x="67627" y="2480449"/>
                </a:lnTo>
                <a:lnTo>
                  <a:pt x="69938" y="2485034"/>
                </a:lnTo>
                <a:lnTo>
                  <a:pt x="72771" y="2490571"/>
                </a:lnTo>
                <a:lnTo>
                  <a:pt x="68567" y="2500287"/>
                </a:lnTo>
                <a:lnTo>
                  <a:pt x="64643" y="2505011"/>
                </a:lnTo>
                <a:lnTo>
                  <a:pt x="64096" y="2505824"/>
                </a:lnTo>
                <a:lnTo>
                  <a:pt x="63284" y="2506370"/>
                </a:lnTo>
                <a:lnTo>
                  <a:pt x="59766" y="2507843"/>
                </a:lnTo>
                <a:lnTo>
                  <a:pt x="56515" y="2509062"/>
                </a:lnTo>
                <a:lnTo>
                  <a:pt x="54203" y="2510142"/>
                </a:lnTo>
                <a:lnTo>
                  <a:pt x="47421" y="2513101"/>
                </a:lnTo>
                <a:lnTo>
                  <a:pt x="41021" y="2516086"/>
                </a:lnTo>
                <a:lnTo>
                  <a:pt x="28587" y="2522156"/>
                </a:lnTo>
                <a:lnTo>
                  <a:pt x="28321" y="2522423"/>
                </a:lnTo>
                <a:lnTo>
                  <a:pt x="28054" y="2522563"/>
                </a:lnTo>
                <a:lnTo>
                  <a:pt x="0" y="2551988"/>
                </a:lnTo>
                <a:lnTo>
                  <a:pt x="0" y="2564142"/>
                </a:lnTo>
                <a:lnTo>
                  <a:pt x="1358" y="2569540"/>
                </a:lnTo>
                <a:lnTo>
                  <a:pt x="2705" y="2572245"/>
                </a:lnTo>
                <a:lnTo>
                  <a:pt x="5422" y="2573591"/>
                </a:lnTo>
                <a:lnTo>
                  <a:pt x="12890" y="2579738"/>
                </a:lnTo>
                <a:lnTo>
                  <a:pt x="69773" y="2592832"/>
                </a:lnTo>
                <a:lnTo>
                  <a:pt x="96723" y="2593848"/>
                </a:lnTo>
                <a:lnTo>
                  <a:pt x="123431" y="2592832"/>
                </a:lnTo>
                <a:lnTo>
                  <a:pt x="172643" y="2582583"/>
                </a:lnTo>
                <a:lnTo>
                  <a:pt x="188379" y="2566568"/>
                </a:lnTo>
                <a:lnTo>
                  <a:pt x="188379" y="2553881"/>
                </a:lnTo>
                <a:close/>
              </a:path>
              <a:path w="2935604" h="2593975">
                <a:moveTo>
                  <a:pt x="261835" y="179171"/>
                </a:moveTo>
                <a:lnTo>
                  <a:pt x="260362" y="171919"/>
                </a:lnTo>
                <a:lnTo>
                  <a:pt x="256349" y="165989"/>
                </a:lnTo>
                <a:lnTo>
                  <a:pt x="250393" y="161988"/>
                </a:lnTo>
                <a:lnTo>
                  <a:pt x="243090" y="160528"/>
                </a:lnTo>
                <a:lnTo>
                  <a:pt x="163195" y="160528"/>
                </a:lnTo>
                <a:lnTo>
                  <a:pt x="155905" y="161988"/>
                </a:lnTo>
                <a:lnTo>
                  <a:pt x="149948" y="165989"/>
                </a:lnTo>
                <a:lnTo>
                  <a:pt x="145923" y="171919"/>
                </a:lnTo>
                <a:lnTo>
                  <a:pt x="144449" y="179171"/>
                </a:lnTo>
                <a:lnTo>
                  <a:pt x="144449" y="258610"/>
                </a:lnTo>
                <a:lnTo>
                  <a:pt x="145923" y="265861"/>
                </a:lnTo>
                <a:lnTo>
                  <a:pt x="149948" y="271780"/>
                </a:lnTo>
                <a:lnTo>
                  <a:pt x="155905" y="275780"/>
                </a:lnTo>
                <a:lnTo>
                  <a:pt x="163195" y="277241"/>
                </a:lnTo>
                <a:lnTo>
                  <a:pt x="243090" y="277241"/>
                </a:lnTo>
                <a:lnTo>
                  <a:pt x="250393" y="275780"/>
                </a:lnTo>
                <a:lnTo>
                  <a:pt x="256349" y="271780"/>
                </a:lnTo>
                <a:lnTo>
                  <a:pt x="260362" y="265861"/>
                </a:lnTo>
                <a:lnTo>
                  <a:pt x="261835" y="258610"/>
                </a:lnTo>
                <a:lnTo>
                  <a:pt x="261835" y="179171"/>
                </a:lnTo>
                <a:close/>
              </a:path>
              <a:path w="2935604" h="2593975">
                <a:moveTo>
                  <a:pt x="269621" y="2504236"/>
                </a:moveTo>
                <a:lnTo>
                  <a:pt x="241236" y="2473833"/>
                </a:lnTo>
                <a:lnTo>
                  <a:pt x="223608" y="2465730"/>
                </a:lnTo>
                <a:lnTo>
                  <a:pt x="218871" y="2463304"/>
                </a:lnTo>
                <a:lnTo>
                  <a:pt x="211150" y="2461006"/>
                </a:lnTo>
                <a:lnTo>
                  <a:pt x="206260" y="2456827"/>
                </a:lnTo>
                <a:lnTo>
                  <a:pt x="205587" y="2455748"/>
                </a:lnTo>
                <a:lnTo>
                  <a:pt x="205320" y="2454389"/>
                </a:lnTo>
                <a:lnTo>
                  <a:pt x="204508" y="2451150"/>
                </a:lnTo>
                <a:lnTo>
                  <a:pt x="204774" y="2446159"/>
                </a:lnTo>
                <a:lnTo>
                  <a:pt x="207213" y="2441295"/>
                </a:lnTo>
                <a:lnTo>
                  <a:pt x="209918" y="2439949"/>
                </a:lnTo>
                <a:lnTo>
                  <a:pt x="211277" y="2437244"/>
                </a:lnTo>
                <a:lnTo>
                  <a:pt x="218960" y="2425649"/>
                </a:lnTo>
                <a:lnTo>
                  <a:pt x="225005" y="2411272"/>
                </a:lnTo>
                <a:lnTo>
                  <a:pt x="228231" y="2394394"/>
                </a:lnTo>
                <a:lnTo>
                  <a:pt x="227545" y="2375154"/>
                </a:lnTo>
                <a:lnTo>
                  <a:pt x="222961" y="2358174"/>
                </a:lnTo>
                <a:lnTo>
                  <a:pt x="213309" y="2344610"/>
                </a:lnTo>
                <a:lnTo>
                  <a:pt x="198577" y="2335860"/>
                </a:lnTo>
                <a:lnTo>
                  <a:pt x="178752" y="2333307"/>
                </a:lnTo>
                <a:lnTo>
                  <a:pt x="165696" y="2335771"/>
                </a:lnTo>
                <a:lnTo>
                  <a:pt x="155460" y="2340953"/>
                </a:lnTo>
                <a:lnTo>
                  <a:pt x="147586" y="2348280"/>
                </a:lnTo>
                <a:lnTo>
                  <a:pt x="141617" y="2357196"/>
                </a:lnTo>
                <a:lnTo>
                  <a:pt x="140271" y="2359761"/>
                </a:lnTo>
                <a:lnTo>
                  <a:pt x="140804" y="2362873"/>
                </a:lnTo>
                <a:lnTo>
                  <a:pt x="142836" y="2364892"/>
                </a:lnTo>
                <a:lnTo>
                  <a:pt x="152806" y="2376792"/>
                </a:lnTo>
                <a:lnTo>
                  <a:pt x="160426" y="2390813"/>
                </a:lnTo>
                <a:lnTo>
                  <a:pt x="164833" y="2407272"/>
                </a:lnTo>
                <a:lnTo>
                  <a:pt x="165201" y="2426449"/>
                </a:lnTo>
                <a:lnTo>
                  <a:pt x="162788" y="2443505"/>
                </a:lnTo>
                <a:lnTo>
                  <a:pt x="158000" y="2458720"/>
                </a:lnTo>
                <a:lnTo>
                  <a:pt x="151460" y="2472207"/>
                </a:lnTo>
                <a:lnTo>
                  <a:pt x="143789" y="2484094"/>
                </a:lnTo>
                <a:lnTo>
                  <a:pt x="143383" y="2484894"/>
                </a:lnTo>
                <a:lnTo>
                  <a:pt x="143383" y="2485034"/>
                </a:lnTo>
                <a:lnTo>
                  <a:pt x="141617" y="2488412"/>
                </a:lnTo>
                <a:lnTo>
                  <a:pt x="143116" y="2492591"/>
                </a:lnTo>
                <a:lnTo>
                  <a:pt x="180035" y="2510955"/>
                </a:lnTo>
                <a:lnTo>
                  <a:pt x="205320" y="2539568"/>
                </a:lnTo>
                <a:lnTo>
                  <a:pt x="207886" y="2540927"/>
                </a:lnTo>
                <a:lnTo>
                  <a:pt x="256247" y="2531402"/>
                </a:lnTo>
                <a:lnTo>
                  <a:pt x="269519" y="2511475"/>
                </a:lnTo>
                <a:lnTo>
                  <a:pt x="269621" y="2504236"/>
                </a:lnTo>
                <a:close/>
              </a:path>
              <a:path w="2935604" h="2593975">
                <a:moveTo>
                  <a:pt x="277241" y="78841"/>
                </a:moveTo>
                <a:lnTo>
                  <a:pt x="275869" y="71831"/>
                </a:lnTo>
                <a:lnTo>
                  <a:pt x="271754" y="65671"/>
                </a:lnTo>
                <a:lnTo>
                  <a:pt x="258495" y="52489"/>
                </a:lnTo>
                <a:lnTo>
                  <a:pt x="231978" y="26149"/>
                </a:lnTo>
                <a:lnTo>
                  <a:pt x="231978" y="78841"/>
                </a:lnTo>
                <a:lnTo>
                  <a:pt x="205473" y="105206"/>
                </a:lnTo>
                <a:lnTo>
                  <a:pt x="178968" y="78841"/>
                </a:lnTo>
                <a:lnTo>
                  <a:pt x="205473" y="52489"/>
                </a:lnTo>
                <a:lnTo>
                  <a:pt x="231978" y="78841"/>
                </a:lnTo>
                <a:lnTo>
                  <a:pt x="231978" y="26149"/>
                </a:lnTo>
                <a:lnTo>
                  <a:pt x="215049" y="9321"/>
                </a:lnTo>
                <a:lnTo>
                  <a:pt x="210248" y="7493"/>
                </a:lnTo>
                <a:lnTo>
                  <a:pt x="200660" y="7493"/>
                </a:lnTo>
                <a:lnTo>
                  <a:pt x="195859" y="9321"/>
                </a:lnTo>
                <a:lnTo>
                  <a:pt x="139204" y="65671"/>
                </a:lnTo>
                <a:lnTo>
                  <a:pt x="135089" y="71831"/>
                </a:lnTo>
                <a:lnTo>
                  <a:pt x="133718" y="78854"/>
                </a:lnTo>
                <a:lnTo>
                  <a:pt x="135089" y="85864"/>
                </a:lnTo>
                <a:lnTo>
                  <a:pt x="139204" y="92024"/>
                </a:lnTo>
                <a:lnTo>
                  <a:pt x="192214" y="144754"/>
                </a:lnTo>
                <a:lnTo>
                  <a:pt x="198424" y="148844"/>
                </a:lnTo>
                <a:lnTo>
                  <a:pt x="205473" y="150215"/>
                </a:lnTo>
                <a:lnTo>
                  <a:pt x="212521" y="148844"/>
                </a:lnTo>
                <a:lnTo>
                  <a:pt x="218719" y="144754"/>
                </a:lnTo>
                <a:lnTo>
                  <a:pt x="258495" y="105206"/>
                </a:lnTo>
                <a:lnTo>
                  <a:pt x="271754" y="92024"/>
                </a:lnTo>
                <a:lnTo>
                  <a:pt x="275869" y="85864"/>
                </a:lnTo>
                <a:lnTo>
                  <a:pt x="277241" y="78841"/>
                </a:lnTo>
                <a:close/>
              </a:path>
              <a:path w="2935604" h="2593975">
                <a:moveTo>
                  <a:pt x="1651901" y="900379"/>
                </a:moveTo>
                <a:lnTo>
                  <a:pt x="1624088" y="878306"/>
                </a:lnTo>
                <a:lnTo>
                  <a:pt x="1457706" y="878306"/>
                </a:lnTo>
                <a:lnTo>
                  <a:pt x="1457706" y="851141"/>
                </a:lnTo>
                <a:lnTo>
                  <a:pt x="1430108" y="821436"/>
                </a:lnTo>
                <a:lnTo>
                  <a:pt x="1291005" y="821436"/>
                </a:lnTo>
                <a:lnTo>
                  <a:pt x="1283423" y="821664"/>
                </a:lnTo>
                <a:lnTo>
                  <a:pt x="1276299" y="824979"/>
                </a:lnTo>
                <a:lnTo>
                  <a:pt x="1265859" y="836091"/>
                </a:lnTo>
                <a:lnTo>
                  <a:pt x="1263116" y="843521"/>
                </a:lnTo>
                <a:lnTo>
                  <a:pt x="1263421" y="851141"/>
                </a:lnTo>
                <a:lnTo>
                  <a:pt x="1263421" y="1209941"/>
                </a:lnTo>
                <a:lnTo>
                  <a:pt x="1263802" y="1207935"/>
                </a:lnTo>
                <a:lnTo>
                  <a:pt x="1264259" y="1206004"/>
                </a:lnTo>
                <a:lnTo>
                  <a:pt x="1265720" y="1198600"/>
                </a:lnTo>
                <a:lnTo>
                  <a:pt x="1266875" y="1193114"/>
                </a:lnTo>
                <a:lnTo>
                  <a:pt x="1269555" y="1179614"/>
                </a:lnTo>
                <a:lnTo>
                  <a:pt x="1271231" y="1171587"/>
                </a:lnTo>
                <a:lnTo>
                  <a:pt x="1274343" y="1156017"/>
                </a:lnTo>
                <a:lnTo>
                  <a:pt x="1305344" y="1003490"/>
                </a:lnTo>
                <a:lnTo>
                  <a:pt x="1306753" y="996099"/>
                </a:lnTo>
                <a:lnTo>
                  <a:pt x="1308112" y="988783"/>
                </a:lnTo>
                <a:lnTo>
                  <a:pt x="1310779" y="974013"/>
                </a:lnTo>
                <a:lnTo>
                  <a:pt x="1311998" y="967562"/>
                </a:lnTo>
                <a:lnTo>
                  <a:pt x="1341132" y="937272"/>
                </a:lnTo>
                <a:lnTo>
                  <a:pt x="1354734" y="936688"/>
                </a:lnTo>
                <a:lnTo>
                  <a:pt x="1368336" y="936967"/>
                </a:lnTo>
                <a:lnTo>
                  <a:pt x="1399717" y="937158"/>
                </a:lnTo>
                <a:lnTo>
                  <a:pt x="1651673" y="937120"/>
                </a:lnTo>
                <a:lnTo>
                  <a:pt x="1651673" y="936688"/>
                </a:lnTo>
                <a:lnTo>
                  <a:pt x="1651673" y="908024"/>
                </a:lnTo>
                <a:lnTo>
                  <a:pt x="1651901" y="900379"/>
                </a:lnTo>
                <a:close/>
              </a:path>
              <a:path w="2935604" h="2593975">
                <a:moveTo>
                  <a:pt x="1707540" y="984199"/>
                </a:moveTo>
                <a:lnTo>
                  <a:pt x="1679295" y="959612"/>
                </a:lnTo>
                <a:lnTo>
                  <a:pt x="1677962" y="959497"/>
                </a:lnTo>
                <a:lnTo>
                  <a:pt x="1670507" y="959154"/>
                </a:lnTo>
                <a:lnTo>
                  <a:pt x="1663014" y="959142"/>
                </a:lnTo>
                <a:lnTo>
                  <a:pt x="1648066" y="959345"/>
                </a:lnTo>
                <a:lnTo>
                  <a:pt x="1392478" y="959612"/>
                </a:lnTo>
                <a:lnTo>
                  <a:pt x="1348206" y="962926"/>
                </a:lnTo>
                <a:lnTo>
                  <a:pt x="1329334" y="1005420"/>
                </a:lnTo>
                <a:lnTo>
                  <a:pt x="1326489" y="1020991"/>
                </a:lnTo>
                <a:lnTo>
                  <a:pt x="1323619" y="1036561"/>
                </a:lnTo>
                <a:lnTo>
                  <a:pt x="1320711" y="1052106"/>
                </a:lnTo>
                <a:lnTo>
                  <a:pt x="1313167" y="1091488"/>
                </a:lnTo>
                <a:lnTo>
                  <a:pt x="1308455" y="1115682"/>
                </a:lnTo>
                <a:lnTo>
                  <a:pt x="1294003" y="1191272"/>
                </a:lnTo>
                <a:lnTo>
                  <a:pt x="1292618" y="1198753"/>
                </a:lnTo>
                <a:lnTo>
                  <a:pt x="1289710" y="1213802"/>
                </a:lnTo>
                <a:lnTo>
                  <a:pt x="1288643" y="1219123"/>
                </a:lnTo>
                <a:lnTo>
                  <a:pt x="1287792" y="1223835"/>
                </a:lnTo>
                <a:lnTo>
                  <a:pt x="1286802" y="1228852"/>
                </a:lnTo>
                <a:lnTo>
                  <a:pt x="1286408" y="1230706"/>
                </a:lnTo>
                <a:lnTo>
                  <a:pt x="1286103" y="1232484"/>
                </a:lnTo>
                <a:lnTo>
                  <a:pt x="1285722" y="1234325"/>
                </a:lnTo>
                <a:lnTo>
                  <a:pt x="1595729" y="1234325"/>
                </a:lnTo>
                <a:lnTo>
                  <a:pt x="1600098" y="1234262"/>
                </a:lnTo>
                <a:lnTo>
                  <a:pt x="1604543" y="1234262"/>
                </a:lnTo>
                <a:lnTo>
                  <a:pt x="1609750" y="1234173"/>
                </a:lnTo>
                <a:lnTo>
                  <a:pt x="1615033" y="1234325"/>
                </a:lnTo>
                <a:lnTo>
                  <a:pt x="1623618" y="1234325"/>
                </a:lnTo>
                <a:lnTo>
                  <a:pt x="1627378" y="1234567"/>
                </a:lnTo>
                <a:lnTo>
                  <a:pt x="1630984" y="1234325"/>
                </a:lnTo>
                <a:lnTo>
                  <a:pt x="1632585" y="1234262"/>
                </a:lnTo>
                <a:lnTo>
                  <a:pt x="1633169" y="1234173"/>
                </a:lnTo>
                <a:lnTo>
                  <a:pt x="1634197" y="1234020"/>
                </a:lnTo>
                <a:lnTo>
                  <a:pt x="1635887" y="1233716"/>
                </a:lnTo>
                <a:lnTo>
                  <a:pt x="1659585" y="1200454"/>
                </a:lnTo>
                <a:lnTo>
                  <a:pt x="1667713" y="1163256"/>
                </a:lnTo>
                <a:lnTo>
                  <a:pt x="1671116" y="1147851"/>
                </a:lnTo>
                <a:lnTo>
                  <a:pt x="1674583" y="1132459"/>
                </a:lnTo>
                <a:lnTo>
                  <a:pt x="1690357" y="1063561"/>
                </a:lnTo>
                <a:lnTo>
                  <a:pt x="1694484" y="1045159"/>
                </a:lnTo>
                <a:lnTo>
                  <a:pt x="1703654" y="1006944"/>
                </a:lnTo>
                <a:lnTo>
                  <a:pt x="1705368" y="999439"/>
                </a:lnTo>
                <a:lnTo>
                  <a:pt x="1706626" y="991920"/>
                </a:lnTo>
                <a:lnTo>
                  <a:pt x="1707540" y="984199"/>
                </a:lnTo>
                <a:close/>
              </a:path>
              <a:path w="2935604" h="2593975">
                <a:moveTo>
                  <a:pt x="2935211" y="2369159"/>
                </a:moveTo>
                <a:lnTo>
                  <a:pt x="2932404" y="2357209"/>
                </a:lnTo>
                <a:lnTo>
                  <a:pt x="2925584" y="2347214"/>
                </a:lnTo>
                <a:lnTo>
                  <a:pt x="2915678" y="2340356"/>
                </a:lnTo>
                <a:lnTo>
                  <a:pt x="2903563" y="2337816"/>
                </a:lnTo>
                <a:lnTo>
                  <a:pt x="2891866" y="2337816"/>
                </a:lnTo>
                <a:lnTo>
                  <a:pt x="2891866" y="2380310"/>
                </a:lnTo>
                <a:lnTo>
                  <a:pt x="2889796" y="2384488"/>
                </a:lnTo>
                <a:lnTo>
                  <a:pt x="2889796" y="2385187"/>
                </a:lnTo>
                <a:lnTo>
                  <a:pt x="2812732" y="2488971"/>
                </a:lnTo>
                <a:lnTo>
                  <a:pt x="2810662" y="2487574"/>
                </a:lnTo>
                <a:lnTo>
                  <a:pt x="2794584" y="2475738"/>
                </a:lnTo>
                <a:lnTo>
                  <a:pt x="2750108" y="2442997"/>
                </a:lnTo>
                <a:lnTo>
                  <a:pt x="2728772" y="2470861"/>
                </a:lnTo>
                <a:lnTo>
                  <a:pt x="2726715" y="2474341"/>
                </a:lnTo>
                <a:lnTo>
                  <a:pt x="2722588" y="2475738"/>
                </a:lnTo>
                <a:lnTo>
                  <a:pt x="2719146" y="2474341"/>
                </a:lnTo>
                <a:lnTo>
                  <a:pt x="2715018" y="2472944"/>
                </a:lnTo>
                <a:lnTo>
                  <a:pt x="2712948" y="2468080"/>
                </a:lnTo>
                <a:lnTo>
                  <a:pt x="2714320" y="2463889"/>
                </a:lnTo>
                <a:lnTo>
                  <a:pt x="2714320" y="2463203"/>
                </a:lnTo>
                <a:lnTo>
                  <a:pt x="2715018" y="2462504"/>
                </a:lnTo>
                <a:lnTo>
                  <a:pt x="2743911" y="2424188"/>
                </a:lnTo>
                <a:lnTo>
                  <a:pt x="2746667" y="2420709"/>
                </a:lnTo>
                <a:lnTo>
                  <a:pt x="2809290" y="2467381"/>
                </a:lnTo>
                <a:lnTo>
                  <a:pt x="2844139" y="2420709"/>
                </a:lnTo>
                <a:lnTo>
                  <a:pt x="2877413" y="2376132"/>
                </a:lnTo>
                <a:lnTo>
                  <a:pt x="2879483" y="2374036"/>
                </a:lnTo>
                <a:lnTo>
                  <a:pt x="2882925" y="2373338"/>
                </a:lnTo>
                <a:lnTo>
                  <a:pt x="2885668" y="2374735"/>
                </a:lnTo>
                <a:lnTo>
                  <a:pt x="2889796" y="2376132"/>
                </a:lnTo>
                <a:lnTo>
                  <a:pt x="2891866" y="2380310"/>
                </a:lnTo>
                <a:lnTo>
                  <a:pt x="2891866" y="2337816"/>
                </a:lnTo>
                <a:lnTo>
                  <a:pt x="2696438" y="2337816"/>
                </a:lnTo>
                <a:lnTo>
                  <a:pt x="2684348" y="2340267"/>
                </a:lnTo>
                <a:lnTo>
                  <a:pt x="2674505" y="2346960"/>
                </a:lnTo>
                <a:lnTo>
                  <a:pt x="2667889" y="2356916"/>
                </a:lnTo>
                <a:lnTo>
                  <a:pt x="2665463" y="2369159"/>
                </a:lnTo>
                <a:lnTo>
                  <a:pt x="2665463" y="2504300"/>
                </a:lnTo>
                <a:lnTo>
                  <a:pt x="2667889" y="2516543"/>
                </a:lnTo>
                <a:lnTo>
                  <a:pt x="2674505" y="2526500"/>
                </a:lnTo>
                <a:lnTo>
                  <a:pt x="2684348" y="2533192"/>
                </a:lnTo>
                <a:lnTo>
                  <a:pt x="2696438" y="2535644"/>
                </a:lnTo>
                <a:lnTo>
                  <a:pt x="2774188" y="2535644"/>
                </a:lnTo>
                <a:lnTo>
                  <a:pt x="2774188" y="2573947"/>
                </a:lnTo>
                <a:lnTo>
                  <a:pt x="2727401" y="2573947"/>
                </a:lnTo>
                <a:lnTo>
                  <a:pt x="2723959" y="2577439"/>
                </a:lnTo>
                <a:lnTo>
                  <a:pt x="2723959" y="2585796"/>
                </a:lnTo>
                <a:lnTo>
                  <a:pt x="2727401" y="2589276"/>
                </a:lnTo>
                <a:lnTo>
                  <a:pt x="2867088" y="2589276"/>
                </a:lnTo>
                <a:lnTo>
                  <a:pt x="2870530" y="2585796"/>
                </a:lnTo>
                <a:lnTo>
                  <a:pt x="2870530" y="2577439"/>
                </a:lnTo>
                <a:lnTo>
                  <a:pt x="2867088" y="2573947"/>
                </a:lnTo>
                <a:lnTo>
                  <a:pt x="2820987" y="2573947"/>
                </a:lnTo>
                <a:lnTo>
                  <a:pt x="2820987" y="2535644"/>
                </a:lnTo>
                <a:lnTo>
                  <a:pt x="2904248" y="2535644"/>
                </a:lnTo>
                <a:lnTo>
                  <a:pt x="2916351" y="2533192"/>
                </a:lnTo>
                <a:lnTo>
                  <a:pt x="2926181" y="2526500"/>
                </a:lnTo>
                <a:lnTo>
                  <a:pt x="2932798" y="2516543"/>
                </a:lnTo>
                <a:lnTo>
                  <a:pt x="2935211" y="2504300"/>
                </a:lnTo>
                <a:lnTo>
                  <a:pt x="2935211" y="2488971"/>
                </a:lnTo>
                <a:lnTo>
                  <a:pt x="2935211" y="2373338"/>
                </a:lnTo>
                <a:lnTo>
                  <a:pt x="2935211" y="2369159"/>
                </a:lnTo>
                <a:close/>
              </a:path>
              <a:path w="2935604" h="2593975">
                <a:moveTo>
                  <a:pt x="2935224" y="24409"/>
                </a:moveTo>
                <a:lnTo>
                  <a:pt x="2933077" y="14897"/>
                </a:lnTo>
                <a:lnTo>
                  <a:pt x="2927756" y="7137"/>
                </a:lnTo>
                <a:lnTo>
                  <a:pt x="2920009" y="1905"/>
                </a:lnTo>
                <a:lnTo>
                  <a:pt x="2910560" y="0"/>
                </a:lnTo>
                <a:lnTo>
                  <a:pt x="2894990" y="0"/>
                </a:lnTo>
                <a:lnTo>
                  <a:pt x="2894990" y="193484"/>
                </a:lnTo>
                <a:lnTo>
                  <a:pt x="2893250" y="199148"/>
                </a:lnTo>
                <a:lnTo>
                  <a:pt x="2892818" y="199593"/>
                </a:lnTo>
                <a:lnTo>
                  <a:pt x="2892387" y="200456"/>
                </a:lnTo>
                <a:lnTo>
                  <a:pt x="2892387" y="200901"/>
                </a:lnTo>
                <a:lnTo>
                  <a:pt x="2891955" y="201764"/>
                </a:lnTo>
                <a:lnTo>
                  <a:pt x="2889796" y="203949"/>
                </a:lnTo>
                <a:lnTo>
                  <a:pt x="2887205" y="205257"/>
                </a:lnTo>
                <a:lnTo>
                  <a:pt x="2885465" y="205689"/>
                </a:lnTo>
                <a:lnTo>
                  <a:pt x="2754820" y="205689"/>
                </a:lnTo>
                <a:lnTo>
                  <a:pt x="2753957" y="205257"/>
                </a:lnTo>
                <a:lnTo>
                  <a:pt x="2752648" y="204812"/>
                </a:lnTo>
                <a:lnTo>
                  <a:pt x="2750921" y="203949"/>
                </a:lnTo>
                <a:lnTo>
                  <a:pt x="2750058" y="202641"/>
                </a:lnTo>
                <a:lnTo>
                  <a:pt x="2749626" y="201333"/>
                </a:lnTo>
                <a:lnTo>
                  <a:pt x="2749626" y="200901"/>
                </a:lnTo>
                <a:lnTo>
                  <a:pt x="2749194" y="200025"/>
                </a:lnTo>
                <a:lnTo>
                  <a:pt x="2748762" y="199593"/>
                </a:lnTo>
                <a:lnTo>
                  <a:pt x="2747467" y="193929"/>
                </a:lnTo>
                <a:lnTo>
                  <a:pt x="2748572" y="190004"/>
                </a:lnTo>
                <a:lnTo>
                  <a:pt x="2749194" y="187820"/>
                </a:lnTo>
                <a:lnTo>
                  <a:pt x="2749194" y="187388"/>
                </a:lnTo>
                <a:lnTo>
                  <a:pt x="2753931" y="182613"/>
                </a:lnTo>
                <a:lnTo>
                  <a:pt x="2760014" y="178181"/>
                </a:lnTo>
                <a:lnTo>
                  <a:pt x="2767393" y="173647"/>
                </a:lnTo>
                <a:lnTo>
                  <a:pt x="2783954" y="164376"/>
                </a:lnTo>
                <a:lnTo>
                  <a:pt x="2792234" y="159219"/>
                </a:lnTo>
                <a:lnTo>
                  <a:pt x="2798584" y="154305"/>
                </a:lnTo>
                <a:lnTo>
                  <a:pt x="2801112" y="150342"/>
                </a:lnTo>
                <a:lnTo>
                  <a:pt x="2801112" y="146418"/>
                </a:lnTo>
                <a:lnTo>
                  <a:pt x="2800680" y="145554"/>
                </a:lnTo>
                <a:lnTo>
                  <a:pt x="2799804" y="144678"/>
                </a:lnTo>
                <a:lnTo>
                  <a:pt x="2793809" y="137198"/>
                </a:lnTo>
                <a:lnTo>
                  <a:pt x="2789478" y="128663"/>
                </a:lnTo>
                <a:lnTo>
                  <a:pt x="2786850" y="119303"/>
                </a:lnTo>
                <a:lnTo>
                  <a:pt x="2785961" y="109385"/>
                </a:lnTo>
                <a:lnTo>
                  <a:pt x="2787053" y="94132"/>
                </a:lnTo>
                <a:lnTo>
                  <a:pt x="2821013" y="64935"/>
                </a:lnTo>
                <a:lnTo>
                  <a:pt x="2839440" y="68757"/>
                </a:lnTo>
                <a:lnTo>
                  <a:pt x="2850045" y="78828"/>
                </a:lnTo>
                <a:lnTo>
                  <a:pt x="2854896" y="93065"/>
                </a:lnTo>
                <a:lnTo>
                  <a:pt x="2856052" y="109385"/>
                </a:lnTo>
                <a:lnTo>
                  <a:pt x="2855163" y="119303"/>
                </a:lnTo>
                <a:lnTo>
                  <a:pt x="2852534" y="128663"/>
                </a:lnTo>
                <a:lnTo>
                  <a:pt x="2848203" y="137198"/>
                </a:lnTo>
                <a:lnTo>
                  <a:pt x="2842209" y="144678"/>
                </a:lnTo>
                <a:lnTo>
                  <a:pt x="2841345" y="145554"/>
                </a:lnTo>
                <a:lnTo>
                  <a:pt x="2840913" y="146418"/>
                </a:lnTo>
                <a:lnTo>
                  <a:pt x="2840913" y="150342"/>
                </a:lnTo>
                <a:lnTo>
                  <a:pt x="2843504" y="154305"/>
                </a:lnTo>
                <a:lnTo>
                  <a:pt x="2849943" y="159219"/>
                </a:lnTo>
                <a:lnTo>
                  <a:pt x="2858249" y="164376"/>
                </a:lnTo>
                <a:lnTo>
                  <a:pt x="2866428" y="169087"/>
                </a:lnTo>
                <a:lnTo>
                  <a:pt x="2874619" y="173647"/>
                </a:lnTo>
                <a:lnTo>
                  <a:pt x="2882087" y="178231"/>
                </a:lnTo>
                <a:lnTo>
                  <a:pt x="2888094" y="182613"/>
                </a:lnTo>
                <a:lnTo>
                  <a:pt x="2892818" y="187388"/>
                </a:lnTo>
                <a:lnTo>
                  <a:pt x="2892818" y="187820"/>
                </a:lnTo>
                <a:lnTo>
                  <a:pt x="2894990" y="193484"/>
                </a:lnTo>
                <a:lnTo>
                  <a:pt x="2894990" y="0"/>
                </a:lnTo>
                <a:lnTo>
                  <a:pt x="2861678" y="0"/>
                </a:lnTo>
                <a:lnTo>
                  <a:pt x="2708960" y="431"/>
                </a:lnTo>
                <a:lnTo>
                  <a:pt x="2684729" y="61442"/>
                </a:lnTo>
                <a:lnTo>
                  <a:pt x="2717609" y="61442"/>
                </a:lnTo>
                <a:lnTo>
                  <a:pt x="2721508" y="65366"/>
                </a:lnTo>
                <a:lnTo>
                  <a:pt x="2721508" y="81927"/>
                </a:lnTo>
                <a:lnTo>
                  <a:pt x="2717609" y="85852"/>
                </a:lnTo>
                <a:lnTo>
                  <a:pt x="2709392" y="85852"/>
                </a:lnTo>
                <a:lnTo>
                  <a:pt x="2709392" y="77571"/>
                </a:lnTo>
                <a:lnTo>
                  <a:pt x="2705493" y="73647"/>
                </a:lnTo>
                <a:lnTo>
                  <a:pt x="2675217" y="73647"/>
                </a:lnTo>
                <a:lnTo>
                  <a:pt x="2671749" y="74079"/>
                </a:lnTo>
                <a:lnTo>
                  <a:pt x="2668727" y="76263"/>
                </a:lnTo>
                <a:lnTo>
                  <a:pt x="2667431" y="79743"/>
                </a:lnTo>
                <a:lnTo>
                  <a:pt x="2667000" y="80619"/>
                </a:lnTo>
                <a:lnTo>
                  <a:pt x="2667000" y="94132"/>
                </a:lnTo>
                <a:lnTo>
                  <a:pt x="2670886" y="98056"/>
                </a:lnTo>
                <a:lnTo>
                  <a:pt x="2685161" y="98056"/>
                </a:lnTo>
                <a:lnTo>
                  <a:pt x="2685161" y="165595"/>
                </a:lnTo>
                <a:lnTo>
                  <a:pt x="2718041" y="165595"/>
                </a:lnTo>
                <a:lnTo>
                  <a:pt x="2721940" y="169519"/>
                </a:lnTo>
                <a:lnTo>
                  <a:pt x="2721940" y="186080"/>
                </a:lnTo>
                <a:lnTo>
                  <a:pt x="2718041" y="190004"/>
                </a:lnTo>
                <a:lnTo>
                  <a:pt x="2709824" y="190004"/>
                </a:lnTo>
                <a:lnTo>
                  <a:pt x="2709824" y="182156"/>
                </a:lnTo>
                <a:lnTo>
                  <a:pt x="2705925" y="178231"/>
                </a:lnTo>
                <a:lnTo>
                  <a:pt x="2675648" y="178231"/>
                </a:lnTo>
                <a:lnTo>
                  <a:pt x="2672181" y="178676"/>
                </a:lnTo>
                <a:lnTo>
                  <a:pt x="2669159" y="180848"/>
                </a:lnTo>
                <a:lnTo>
                  <a:pt x="2667863" y="184340"/>
                </a:lnTo>
                <a:lnTo>
                  <a:pt x="2667431" y="185204"/>
                </a:lnTo>
                <a:lnTo>
                  <a:pt x="2667431" y="198716"/>
                </a:lnTo>
                <a:lnTo>
                  <a:pt x="2671318" y="202641"/>
                </a:lnTo>
                <a:lnTo>
                  <a:pt x="2685592" y="202641"/>
                </a:lnTo>
                <a:lnTo>
                  <a:pt x="2685592" y="245351"/>
                </a:lnTo>
                <a:lnTo>
                  <a:pt x="2687497" y="254850"/>
                </a:lnTo>
                <a:lnTo>
                  <a:pt x="2692679" y="262610"/>
                </a:lnTo>
                <a:lnTo>
                  <a:pt x="2700375" y="267830"/>
                </a:lnTo>
                <a:lnTo>
                  <a:pt x="2709824" y="269748"/>
                </a:lnTo>
                <a:lnTo>
                  <a:pt x="2910992" y="269748"/>
                </a:lnTo>
                <a:lnTo>
                  <a:pt x="2920441" y="267830"/>
                </a:lnTo>
                <a:lnTo>
                  <a:pt x="2928137" y="262610"/>
                </a:lnTo>
                <a:lnTo>
                  <a:pt x="2933319" y="254850"/>
                </a:lnTo>
                <a:lnTo>
                  <a:pt x="2935224" y="245351"/>
                </a:lnTo>
                <a:lnTo>
                  <a:pt x="2935224" y="205689"/>
                </a:lnTo>
                <a:lnTo>
                  <a:pt x="2935224" y="64935"/>
                </a:lnTo>
                <a:lnTo>
                  <a:pt x="2935224" y="2440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401954" y="1282319"/>
            <a:ext cx="32632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Aplicarea</a:t>
            </a:r>
            <a:r>
              <a:rPr sz="1800" b="1" spc="-30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Legii</a:t>
            </a:r>
            <a:r>
              <a:rPr sz="1800" b="1" spc="-95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nr.</a:t>
            </a:r>
            <a:r>
              <a:rPr sz="1800" b="1" spc="-80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198/2023</a:t>
            </a:r>
            <a:r>
              <a:rPr sz="1800" b="1" spc="-55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009900"/>
                </a:solidFill>
                <a:latin typeface="Arial"/>
                <a:cs typeface="Arial"/>
              </a:rPr>
              <a:t>și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legislația</a:t>
            </a:r>
            <a:r>
              <a:rPr sz="1800" b="1" spc="-45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9900"/>
                </a:solidFill>
                <a:latin typeface="Arial"/>
                <a:cs typeface="Arial"/>
              </a:rPr>
              <a:t>subsecventă</a:t>
            </a:r>
            <a:endParaRPr sz="18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8530056" y="1360500"/>
            <a:ext cx="31242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Educație</a:t>
            </a:r>
            <a:r>
              <a:rPr sz="1800" b="1" spc="-40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timpurie</a:t>
            </a:r>
            <a:r>
              <a:rPr sz="1800" b="1" spc="-45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de</a:t>
            </a:r>
            <a:r>
              <a:rPr sz="1800" b="1" spc="-40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9900"/>
                </a:solidFill>
                <a:latin typeface="Arial"/>
                <a:cs typeface="Arial"/>
              </a:rPr>
              <a:t>calitate</a:t>
            </a:r>
            <a:endParaRPr sz="1800">
              <a:latin typeface="Arial"/>
              <a:cs typeface="Arial"/>
            </a:endParaRPr>
          </a:p>
          <a:p>
            <a:pPr marR="5715" algn="r">
              <a:lnSpc>
                <a:spcPct val="100000"/>
              </a:lnSpc>
            </a:pP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pentru</a:t>
            </a:r>
            <a:r>
              <a:rPr sz="1800" b="1" spc="-45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9900"/>
                </a:solidFill>
                <a:latin typeface="Arial"/>
                <a:cs typeface="Arial"/>
              </a:rPr>
              <a:t>toți</a:t>
            </a:r>
            <a:r>
              <a:rPr sz="1800" b="1" spc="-40" dirty="0">
                <a:solidFill>
                  <a:srgbClr val="0099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9900"/>
                </a:solidFill>
                <a:latin typeface="Arial"/>
                <a:cs typeface="Arial"/>
              </a:rPr>
              <a:t>copiii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39490" y="222567"/>
            <a:ext cx="615950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74980">
              <a:lnSpc>
                <a:spcPct val="100000"/>
              </a:lnSpc>
              <a:spcBef>
                <a:spcPts val="100"/>
              </a:spcBef>
              <a:tabLst>
                <a:tab pos="3585845" algn="l"/>
              </a:tabLst>
            </a:pPr>
            <a:r>
              <a:rPr sz="3600" spc="-10" dirty="0">
                <a:latin typeface="Times New Roman"/>
                <a:cs typeface="Times New Roman"/>
              </a:rPr>
              <a:t>DOCUMENTE</a:t>
            </a:r>
            <a:r>
              <a:rPr sz="3600" dirty="0">
                <a:latin typeface="Times New Roman"/>
                <a:cs typeface="Times New Roman"/>
              </a:rPr>
              <a:t>	</a:t>
            </a:r>
            <a:r>
              <a:rPr sz="3600" spc="-10" dirty="0">
                <a:latin typeface="Times New Roman"/>
                <a:cs typeface="Times New Roman"/>
              </a:rPr>
              <a:t>ȘCOLARE </a:t>
            </a:r>
            <a:r>
              <a:rPr sz="3600" dirty="0">
                <a:latin typeface="Times New Roman"/>
                <a:cs typeface="Times New Roman"/>
              </a:rPr>
              <a:t>ȘI</a:t>
            </a:r>
            <a:r>
              <a:rPr sz="3600" spc="-9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INSTRUMENTE</a:t>
            </a:r>
            <a:r>
              <a:rPr sz="3600" spc="-9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DE</a:t>
            </a:r>
            <a:r>
              <a:rPr sz="3600" spc="-8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LUCRU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9119" y="1310360"/>
            <a:ext cx="10880725" cy="423227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61315" indent="-334010">
              <a:lnSpc>
                <a:spcPct val="100000"/>
              </a:lnSpc>
              <a:spcBef>
                <a:spcPts val="580"/>
              </a:spcBef>
              <a:buFont typeface="Wingdings"/>
              <a:buChar char=""/>
              <a:tabLst>
                <a:tab pos="361315" algn="l"/>
              </a:tabLst>
            </a:pPr>
            <a:r>
              <a:rPr sz="2000" dirty="0">
                <a:latin typeface="Times New Roman"/>
                <a:cs typeface="Times New Roman"/>
              </a:rPr>
              <a:t>Condica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evidență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activității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didactice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din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educația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timpurie/Planificarea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săptămânală;</a:t>
            </a:r>
            <a:endParaRPr sz="20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spcBef>
                <a:spcPts val="480"/>
              </a:spcBef>
              <a:buFont typeface="Wingdings"/>
              <a:buChar char=""/>
              <a:tabLst>
                <a:tab pos="354965" algn="l"/>
              </a:tabLst>
            </a:pPr>
            <a:r>
              <a:rPr sz="2000" dirty="0">
                <a:latin typeface="Times New Roman"/>
                <a:cs typeface="Times New Roman"/>
              </a:rPr>
              <a:t>Catalogul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grupei;</a:t>
            </a:r>
            <a:endParaRPr sz="20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spcBef>
                <a:spcPts val="480"/>
              </a:spcBef>
              <a:buFont typeface="Wingdings"/>
              <a:buChar char=""/>
              <a:tabLst>
                <a:tab pos="354965" algn="l"/>
              </a:tabLst>
            </a:pPr>
            <a:r>
              <a:rPr sz="2000" dirty="0">
                <a:latin typeface="Times New Roman"/>
                <a:cs typeface="Times New Roman"/>
              </a:rPr>
              <a:t>Planificarea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anuală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proiectelor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tematice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(nivel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preșcolar);</a:t>
            </a:r>
            <a:endParaRPr sz="20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spcBef>
                <a:spcPts val="480"/>
              </a:spcBef>
              <a:buFont typeface="Wingdings"/>
              <a:buChar char=""/>
              <a:tabLst>
                <a:tab pos="354965" algn="l"/>
              </a:tabLst>
            </a:pPr>
            <a:r>
              <a:rPr sz="2000" dirty="0">
                <a:latin typeface="Times New Roman"/>
                <a:cs typeface="Times New Roman"/>
              </a:rPr>
              <a:t>Proiectele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tematice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(nivel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antepreșcolar,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grupa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mare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-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max.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2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proiecte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tematice);</a:t>
            </a:r>
            <a:endParaRPr sz="20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spcBef>
                <a:spcPts val="480"/>
              </a:spcBef>
              <a:buFont typeface="Wingdings"/>
              <a:buChar char=""/>
              <a:tabLst>
                <a:tab pos="354965" algn="l"/>
              </a:tabLst>
            </a:pPr>
            <a:r>
              <a:rPr sz="2000" dirty="0">
                <a:latin typeface="Times New Roman"/>
                <a:cs typeface="Times New Roman"/>
              </a:rPr>
              <a:t>Caietul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observații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privind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progresele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copiilor;</a:t>
            </a:r>
            <a:endParaRPr sz="2000">
              <a:latin typeface="Times New Roman"/>
              <a:cs typeface="Times New Roman"/>
            </a:endParaRPr>
          </a:p>
          <a:p>
            <a:pPr marL="355600" marR="1379855" indent="-342900">
              <a:lnSpc>
                <a:spcPct val="100000"/>
              </a:lnSpc>
              <a:spcBef>
                <a:spcPts val="480"/>
              </a:spcBef>
              <a:buFont typeface="Wingdings"/>
              <a:buChar char=""/>
              <a:tabLst>
                <a:tab pos="355600" algn="l"/>
              </a:tabLst>
            </a:pPr>
            <a:r>
              <a:rPr sz="2000" dirty="0">
                <a:latin typeface="Times New Roman"/>
                <a:cs typeface="Times New Roman"/>
              </a:rPr>
              <a:t>Fişele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apreciere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progresului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individual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copilului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înainte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intrarea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în </a:t>
            </a:r>
            <a:r>
              <a:rPr sz="2000" spc="-10" dirty="0">
                <a:latin typeface="Times New Roman"/>
                <a:cs typeface="Times New Roman"/>
              </a:rPr>
              <a:t>învățământul </a:t>
            </a:r>
            <a:r>
              <a:rPr sz="2000" dirty="0">
                <a:latin typeface="Times New Roman"/>
                <a:cs typeface="Times New Roman"/>
              </a:rPr>
              <a:t>preșcolar/învățământul</a:t>
            </a:r>
            <a:r>
              <a:rPr sz="2000" spc="-10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primar;</a:t>
            </a:r>
            <a:endParaRPr sz="20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spcBef>
                <a:spcPts val="480"/>
              </a:spcBef>
              <a:buFont typeface="Wingdings"/>
              <a:buChar char=""/>
              <a:tabLst>
                <a:tab pos="354965" algn="l"/>
              </a:tabLst>
            </a:pPr>
            <a:r>
              <a:rPr sz="2000" dirty="0">
                <a:latin typeface="Times New Roman"/>
                <a:cs typeface="Times New Roman"/>
              </a:rPr>
              <a:t>Portofoliul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educațional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preșcolarului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(grupa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mijlocie);</a:t>
            </a:r>
            <a:endParaRPr sz="2000">
              <a:latin typeface="Times New Roman"/>
              <a:cs typeface="Times New Roman"/>
            </a:endParaRPr>
          </a:p>
          <a:p>
            <a:pPr marL="355600" marR="137795" indent="-342900">
              <a:lnSpc>
                <a:spcPct val="100000"/>
              </a:lnSpc>
              <a:spcBef>
                <a:spcPts val="480"/>
              </a:spcBef>
              <a:buFont typeface="Wingdings"/>
              <a:buChar char=""/>
              <a:tabLst>
                <a:tab pos="355600" algn="l"/>
              </a:tabLst>
            </a:pPr>
            <a:r>
              <a:rPr sz="2000" dirty="0">
                <a:latin typeface="Times New Roman"/>
                <a:cs typeface="Times New Roman"/>
              </a:rPr>
              <a:t>Raportul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descriptiv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evaluare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referitor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dezvoltarea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fizică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și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formarea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competențelor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cognitive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și </a:t>
            </a:r>
            <a:r>
              <a:rPr sz="2000" dirty="0">
                <a:latin typeface="Times New Roman"/>
                <a:cs typeface="Times New Roman"/>
              </a:rPr>
              <a:t>socioemoționale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ale copilului,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finalul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grupei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mari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10" dirty="0">
                <a:latin typeface="Times New Roman"/>
                <a:cs typeface="Times New Roman"/>
              </a:rPr>
              <a:t> grădiniței</a:t>
            </a:r>
            <a:endParaRPr sz="2000">
              <a:latin typeface="Times New Roman"/>
              <a:cs typeface="Times New Roman"/>
            </a:endParaRPr>
          </a:p>
          <a:p>
            <a:pPr marL="354965" marR="5080" indent="-342900">
              <a:lnSpc>
                <a:spcPct val="100000"/>
              </a:lnSpc>
              <a:spcBef>
                <a:spcPts val="480"/>
              </a:spcBef>
              <a:buFont typeface="Wingdings"/>
              <a:buChar char=""/>
              <a:tabLst>
                <a:tab pos="354965" algn="l"/>
              </a:tabLst>
            </a:pPr>
            <a:r>
              <a:rPr sz="2000" dirty="0">
                <a:latin typeface="Times New Roman"/>
                <a:cs typeface="Times New Roman"/>
              </a:rPr>
              <a:t>Planificarea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și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documentarea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activităților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derulate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pentru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dezvoltare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profesională,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activitatea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cu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părinţii, </a:t>
            </a:r>
            <a:r>
              <a:rPr sz="2000" dirty="0">
                <a:latin typeface="Times New Roman"/>
                <a:cs typeface="Times New Roman"/>
              </a:rPr>
              <a:t>activitățile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extracurriculare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și/sau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din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cadrul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proiectelor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educaționale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implementate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grupă.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8340" y="179546"/>
            <a:ext cx="80498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Times New Roman"/>
                <a:cs typeface="Times New Roman"/>
              </a:rPr>
              <a:t>Activitățile</a:t>
            </a:r>
            <a:r>
              <a:rPr sz="3600" spc="-10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metodice</a:t>
            </a:r>
            <a:r>
              <a:rPr sz="3600" spc="-10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-</a:t>
            </a:r>
            <a:r>
              <a:rPr sz="3600" spc="-12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cercurile</a:t>
            </a:r>
            <a:r>
              <a:rPr sz="3600" spc="-105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pedagogice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Wingdings"/>
              <a:buChar char=""/>
              <a:tabLst>
                <a:tab pos="355600" algn="l"/>
                <a:tab pos="6145530" algn="l"/>
              </a:tabLst>
            </a:pPr>
            <a:r>
              <a:rPr dirty="0"/>
              <a:t>Cercurile</a:t>
            </a:r>
            <a:r>
              <a:rPr spc="-40" dirty="0"/>
              <a:t> </a:t>
            </a:r>
            <a:r>
              <a:rPr dirty="0"/>
              <a:t>pedagogice</a:t>
            </a:r>
            <a:r>
              <a:rPr spc="-40" dirty="0"/>
              <a:t> </a:t>
            </a:r>
            <a:r>
              <a:rPr dirty="0"/>
              <a:t>=</a:t>
            </a:r>
            <a:r>
              <a:rPr spc="-5" dirty="0"/>
              <a:t> </a:t>
            </a:r>
            <a:r>
              <a:rPr dirty="0"/>
              <a:t>comunități</a:t>
            </a:r>
            <a:r>
              <a:rPr spc="-40" dirty="0"/>
              <a:t> </a:t>
            </a:r>
            <a:r>
              <a:rPr dirty="0"/>
              <a:t>de</a:t>
            </a:r>
            <a:r>
              <a:rPr spc="-15" dirty="0"/>
              <a:t> </a:t>
            </a:r>
            <a:r>
              <a:rPr spc="-10" dirty="0"/>
              <a:t>învățare</a:t>
            </a:r>
            <a:r>
              <a:rPr dirty="0"/>
              <a:t>	→</a:t>
            </a:r>
            <a:r>
              <a:rPr spc="-25" dirty="0"/>
              <a:t> </a:t>
            </a:r>
            <a:r>
              <a:rPr dirty="0"/>
              <a:t>identificarea</a:t>
            </a:r>
            <a:r>
              <a:rPr spc="-50" dirty="0"/>
              <a:t> </a:t>
            </a:r>
            <a:r>
              <a:rPr dirty="0"/>
              <a:t>unor</a:t>
            </a:r>
            <a:r>
              <a:rPr spc="-20" dirty="0"/>
              <a:t> </a:t>
            </a:r>
            <a:r>
              <a:rPr dirty="0"/>
              <a:t>interese</a:t>
            </a:r>
            <a:r>
              <a:rPr spc="-70" dirty="0"/>
              <a:t> </a:t>
            </a:r>
            <a:r>
              <a:rPr spc="-10" dirty="0"/>
              <a:t>comune </a:t>
            </a:r>
            <a:r>
              <a:rPr dirty="0"/>
              <a:t>privind</a:t>
            </a:r>
            <a:r>
              <a:rPr spc="-45" dirty="0"/>
              <a:t> </a:t>
            </a:r>
            <a:r>
              <a:rPr dirty="0"/>
              <a:t>dezvoltare</a:t>
            </a:r>
            <a:r>
              <a:rPr spc="-70" dirty="0"/>
              <a:t> </a:t>
            </a:r>
            <a:r>
              <a:rPr dirty="0"/>
              <a:t>profesională,</a:t>
            </a:r>
            <a:r>
              <a:rPr spc="-45" dirty="0"/>
              <a:t> </a:t>
            </a:r>
            <a:r>
              <a:rPr dirty="0"/>
              <a:t>crearea</a:t>
            </a:r>
            <a:r>
              <a:rPr spc="-50" dirty="0"/>
              <a:t> </a:t>
            </a:r>
            <a:r>
              <a:rPr dirty="0"/>
              <a:t>unui</a:t>
            </a:r>
            <a:r>
              <a:rPr spc="-30" dirty="0"/>
              <a:t> </a:t>
            </a:r>
            <a:r>
              <a:rPr dirty="0"/>
              <a:t>mediu</a:t>
            </a:r>
            <a:r>
              <a:rPr spc="-20" dirty="0"/>
              <a:t> </a:t>
            </a:r>
            <a:r>
              <a:rPr dirty="0"/>
              <a:t>favorabil</a:t>
            </a:r>
            <a:r>
              <a:rPr spc="-40" dirty="0"/>
              <a:t> </a:t>
            </a:r>
            <a:r>
              <a:rPr spc="-10" dirty="0"/>
              <a:t>colaborării</a:t>
            </a:r>
          </a:p>
          <a:p>
            <a:pPr>
              <a:lnSpc>
                <a:spcPct val="100000"/>
              </a:lnSpc>
              <a:spcBef>
                <a:spcPts val="1270"/>
              </a:spcBef>
              <a:buFont typeface="Wingdings"/>
              <a:buChar char=""/>
            </a:pPr>
            <a:endParaRPr spc="-10" dirty="0"/>
          </a:p>
          <a:p>
            <a:pPr marL="12700">
              <a:lnSpc>
                <a:spcPct val="100000"/>
              </a:lnSpc>
            </a:pPr>
            <a:r>
              <a:rPr spc="-20" dirty="0"/>
              <a:t>Teme</a:t>
            </a:r>
            <a:r>
              <a:rPr spc="-40" dirty="0"/>
              <a:t> </a:t>
            </a:r>
            <a:r>
              <a:rPr dirty="0"/>
              <a:t>sugerate</a:t>
            </a:r>
            <a:r>
              <a:rPr spc="-60" dirty="0"/>
              <a:t> </a:t>
            </a:r>
            <a:r>
              <a:rPr dirty="0"/>
              <a:t>pentru</a:t>
            </a:r>
            <a:r>
              <a:rPr spc="-60" dirty="0"/>
              <a:t> </a:t>
            </a:r>
            <a:r>
              <a:rPr dirty="0"/>
              <a:t>activități</a:t>
            </a:r>
            <a:r>
              <a:rPr spc="-75" dirty="0"/>
              <a:t> </a:t>
            </a:r>
            <a:r>
              <a:rPr spc="-10" dirty="0"/>
              <a:t>metodice:</a:t>
            </a:r>
          </a:p>
          <a:p>
            <a:pPr marL="354965" indent="-342265">
              <a:lnSpc>
                <a:spcPct val="100000"/>
              </a:lnSpc>
              <a:spcBef>
                <a:spcPts val="575"/>
              </a:spcBef>
              <a:buFont typeface="Wingdings"/>
              <a:buChar char=""/>
              <a:tabLst>
                <a:tab pos="354965" algn="l"/>
              </a:tabLst>
            </a:pPr>
            <a:r>
              <a:rPr dirty="0"/>
              <a:t>Implementarea</a:t>
            </a:r>
            <a:r>
              <a:rPr spc="-45" dirty="0"/>
              <a:t> </a:t>
            </a:r>
            <a:r>
              <a:rPr dirty="0"/>
              <a:t>RFIDT</a:t>
            </a:r>
            <a:r>
              <a:rPr spc="-60" dirty="0"/>
              <a:t> </a:t>
            </a:r>
            <a:r>
              <a:rPr dirty="0"/>
              <a:t>în</a:t>
            </a:r>
            <a:r>
              <a:rPr spc="-20" dirty="0"/>
              <a:t> </a:t>
            </a:r>
            <a:r>
              <a:rPr dirty="0"/>
              <a:t>creșe</a:t>
            </a:r>
            <a:r>
              <a:rPr spc="-45" dirty="0"/>
              <a:t> </a:t>
            </a:r>
            <a:r>
              <a:rPr dirty="0"/>
              <a:t>și</a:t>
            </a:r>
            <a:r>
              <a:rPr spc="-30" dirty="0"/>
              <a:t> </a:t>
            </a:r>
            <a:r>
              <a:rPr spc="-10" dirty="0"/>
              <a:t>grădinițe.</a:t>
            </a:r>
          </a:p>
          <a:p>
            <a:pPr marL="354965" indent="-342265">
              <a:lnSpc>
                <a:spcPct val="100000"/>
              </a:lnSpc>
              <a:spcBef>
                <a:spcPts val="580"/>
              </a:spcBef>
              <a:buFont typeface="Wingdings"/>
              <a:buChar char=""/>
              <a:tabLst>
                <a:tab pos="354965" algn="l"/>
              </a:tabLst>
            </a:pPr>
            <a:r>
              <a:rPr dirty="0"/>
              <a:t>Practici</a:t>
            </a:r>
            <a:r>
              <a:rPr spc="-55" dirty="0"/>
              <a:t> </a:t>
            </a:r>
            <a:r>
              <a:rPr dirty="0"/>
              <a:t>educaționale</a:t>
            </a:r>
            <a:r>
              <a:rPr spc="-40" dirty="0"/>
              <a:t> </a:t>
            </a:r>
            <a:r>
              <a:rPr dirty="0"/>
              <a:t>care</a:t>
            </a:r>
            <a:r>
              <a:rPr spc="-30" dirty="0"/>
              <a:t> </a:t>
            </a:r>
            <a:r>
              <a:rPr dirty="0"/>
              <a:t>susțin</a:t>
            </a:r>
            <a:r>
              <a:rPr spc="-20" dirty="0"/>
              <a:t> </a:t>
            </a:r>
            <a:r>
              <a:rPr dirty="0"/>
              <a:t>învățarea</a:t>
            </a:r>
            <a:r>
              <a:rPr spc="-40" dirty="0"/>
              <a:t> </a:t>
            </a:r>
            <a:r>
              <a:rPr dirty="0"/>
              <a:t>prin</a:t>
            </a:r>
            <a:r>
              <a:rPr spc="-25" dirty="0"/>
              <a:t> </a:t>
            </a:r>
            <a:r>
              <a:rPr spc="-20" dirty="0"/>
              <a:t>joc;</a:t>
            </a:r>
          </a:p>
          <a:p>
            <a:pPr marL="355600" marR="766445" indent="-342900">
              <a:lnSpc>
                <a:spcPct val="100000"/>
              </a:lnSpc>
              <a:spcBef>
                <a:spcPts val="575"/>
              </a:spcBef>
              <a:buFont typeface="Wingdings"/>
              <a:buChar char=""/>
              <a:tabLst>
                <a:tab pos="355600" algn="l"/>
              </a:tabLst>
            </a:pPr>
            <a:r>
              <a:rPr dirty="0"/>
              <a:t>Utilizarea</a:t>
            </a:r>
            <a:r>
              <a:rPr spc="-55" dirty="0"/>
              <a:t> </a:t>
            </a:r>
            <a:r>
              <a:rPr dirty="0"/>
              <a:t>echipamentelor</a:t>
            </a:r>
            <a:r>
              <a:rPr spc="-35" dirty="0"/>
              <a:t> </a:t>
            </a:r>
            <a:r>
              <a:rPr dirty="0"/>
              <a:t>tehnice</a:t>
            </a:r>
            <a:r>
              <a:rPr spc="-35" dirty="0"/>
              <a:t> </a:t>
            </a:r>
            <a:r>
              <a:rPr dirty="0"/>
              <a:t>având</a:t>
            </a:r>
            <a:r>
              <a:rPr spc="-15" dirty="0"/>
              <a:t> </a:t>
            </a:r>
            <a:r>
              <a:rPr dirty="0"/>
              <a:t>în</a:t>
            </a:r>
            <a:r>
              <a:rPr spc="-15" dirty="0"/>
              <a:t> </a:t>
            </a:r>
            <a:r>
              <a:rPr dirty="0"/>
              <a:t>vedere</a:t>
            </a:r>
            <a:r>
              <a:rPr spc="-30" dirty="0"/>
              <a:t> </a:t>
            </a:r>
            <a:r>
              <a:rPr dirty="0"/>
              <a:t>interesele</a:t>
            </a:r>
            <a:r>
              <a:rPr spc="-35" dirty="0"/>
              <a:t> </a:t>
            </a:r>
            <a:r>
              <a:rPr dirty="0"/>
              <a:t>copiilor</a:t>
            </a:r>
            <a:r>
              <a:rPr spc="-35" dirty="0"/>
              <a:t> </a:t>
            </a:r>
            <a:r>
              <a:rPr dirty="0"/>
              <a:t>și</a:t>
            </a:r>
            <a:r>
              <a:rPr spc="-10" dirty="0"/>
              <a:t> nevoile </a:t>
            </a:r>
            <a:r>
              <a:rPr dirty="0"/>
              <a:t>specifice</a:t>
            </a:r>
            <a:r>
              <a:rPr spc="-65" dirty="0"/>
              <a:t> </a:t>
            </a:r>
            <a:r>
              <a:rPr spc="-10" dirty="0"/>
              <a:t>vârstei.</a:t>
            </a:r>
          </a:p>
          <a:p>
            <a:pPr marL="354965" indent="-342265">
              <a:lnSpc>
                <a:spcPct val="100000"/>
              </a:lnSpc>
              <a:spcBef>
                <a:spcPts val="575"/>
              </a:spcBef>
              <a:buFont typeface="Wingdings"/>
              <a:buChar char=""/>
              <a:tabLst>
                <a:tab pos="354965" algn="l"/>
              </a:tabLst>
            </a:pPr>
            <a:r>
              <a:rPr dirty="0"/>
              <a:t>Mediul</a:t>
            </a:r>
            <a:r>
              <a:rPr spc="-25" dirty="0"/>
              <a:t> </a:t>
            </a:r>
            <a:r>
              <a:rPr dirty="0"/>
              <a:t>educațional</a:t>
            </a:r>
            <a:r>
              <a:rPr spc="-50" dirty="0"/>
              <a:t> </a:t>
            </a:r>
            <a:r>
              <a:rPr dirty="0"/>
              <a:t>favorabil</a:t>
            </a:r>
            <a:r>
              <a:rPr spc="-25" dirty="0"/>
              <a:t> </a:t>
            </a:r>
            <a:r>
              <a:rPr dirty="0"/>
              <a:t>învățării</a:t>
            </a:r>
            <a:r>
              <a:rPr spc="-50" dirty="0"/>
              <a:t> </a:t>
            </a:r>
            <a:r>
              <a:rPr dirty="0"/>
              <a:t>și dezvoltării</a:t>
            </a:r>
            <a:r>
              <a:rPr spc="-50" dirty="0"/>
              <a:t> </a:t>
            </a:r>
            <a:r>
              <a:rPr dirty="0"/>
              <a:t>copilului</a:t>
            </a:r>
            <a:r>
              <a:rPr spc="-50" dirty="0"/>
              <a:t> </a:t>
            </a:r>
            <a:r>
              <a:rPr dirty="0"/>
              <a:t>în</a:t>
            </a:r>
            <a:r>
              <a:rPr spc="-20" dirty="0"/>
              <a:t> </a:t>
            </a:r>
            <a:r>
              <a:rPr dirty="0"/>
              <a:t>educația</a:t>
            </a:r>
            <a:r>
              <a:rPr spc="-40" dirty="0"/>
              <a:t> </a:t>
            </a:r>
            <a:r>
              <a:rPr spc="-10" dirty="0"/>
              <a:t>timpurie.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42003" y="182594"/>
            <a:ext cx="35077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15" dirty="0"/>
              <a:t>Temă</a:t>
            </a:r>
            <a:r>
              <a:rPr sz="3600" dirty="0"/>
              <a:t> de</a:t>
            </a:r>
            <a:r>
              <a:rPr sz="3600" spc="-5" dirty="0"/>
              <a:t> </a:t>
            </a:r>
            <a:r>
              <a:rPr sz="3600" spc="-305" dirty="0"/>
              <a:t>reflecție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688340" y="1780794"/>
            <a:ext cx="1049147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5"/>
              </a:spcBef>
              <a:buChar char="•"/>
              <a:tabLst>
                <a:tab pos="354965" algn="l"/>
              </a:tabLst>
            </a:pPr>
            <a:r>
              <a:rPr sz="3200" dirty="0">
                <a:latin typeface="Arial MT"/>
                <a:cs typeface="Arial MT"/>
              </a:rPr>
              <a:t>Sunt</a:t>
            </a:r>
            <a:r>
              <a:rPr sz="3200" spc="-55" dirty="0">
                <a:latin typeface="Arial MT"/>
                <a:cs typeface="Arial MT"/>
              </a:rPr>
              <a:t> </a:t>
            </a:r>
            <a:r>
              <a:rPr sz="3200" dirty="0">
                <a:latin typeface="Arial MT"/>
                <a:cs typeface="Arial MT"/>
              </a:rPr>
              <a:t>eu</a:t>
            </a:r>
            <a:r>
              <a:rPr sz="3200" spc="-30" dirty="0">
                <a:latin typeface="Arial MT"/>
                <a:cs typeface="Arial MT"/>
              </a:rPr>
              <a:t> </a:t>
            </a:r>
            <a:r>
              <a:rPr sz="3200" dirty="0">
                <a:latin typeface="Arial MT"/>
                <a:cs typeface="Arial MT"/>
              </a:rPr>
              <a:t>un</a:t>
            </a:r>
            <a:r>
              <a:rPr sz="3200" spc="-45" dirty="0">
                <a:latin typeface="Arial MT"/>
                <a:cs typeface="Arial MT"/>
              </a:rPr>
              <a:t> </a:t>
            </a:r>
            <a:r>
              <a:rPr sz="3200" dirty="0">
                <a:latin typeface="Arial MT"/>
                <a:cs typeface="Arial MT"/>
              </a:rPr>
              <a:t>profesor</a:t>
            </a:r>
            <a:r>
              <a:rPr sz="3200" spc="-45" dirty="0">
                <a:latin typeface="Arial MT"/>
                <a:cs typeface="Arial MT"/>
              </a:rPr>
              <a:t> </a:t>
            </a:r>
            <a:r>
              <a:rPr sz="3200" dirty="0">
                <a:latin typeface="Arial MT"/>
                <a:cs typeface="Arial MT"/>
              </a:rPr>
              <a:t>entuziast</a:t>
            </a:r>
            <a:r>
              <a:rPr sz="3200" spc="-45" dirty="0">
                <a:latin typeface="Arial MT"/>
                <a:cs typeface="Arial MT"/>
              </a:rPr>
              <a:t> </a:t>
            </a:r>
            <a:r>
              <a:rPr sz="3200" dirty="0">
                <a:latin typeface="Arial MT"/>
                <a:cs typeface="Arial MT"/>
              </a:rPr>
              <a:t>pentru</a:t>
            </a:r>
            <a:r>
              <a:rPr sz="3200" spc="-40" dirty="0">
                <a:latin typeface="Arial MT"/>
                <a:cs typeface="Arial MT"/>
              </a:rPr>
              <a:t> </a:t>
            </a:r>
            <a:r>
              <a:rPr sz="3200" dirty="0">
                <a:latin typeface="Arial MT"/>
                <a:cs typeface="Arial MT"/>
              </a:rPr>
              <a:t>a</a:t>
            </a:r>
            <a:r>
              <a:rPr sz="3200" spc="-35" dirty="0">
                <a:latin typeface="Arial MT"/>
                <a:cs typeface="Arial MT"/>
              </a:rPr>
              <a:t> </a:t>
            </a:r>
            <a:r>
              <a:rPr sz="3200" dirty="0">
                <a:latin typeface="Arial MT"/>
                <a:cs typeface="Arial MT"/>
              </a:rPr>
              <a:t>inspira</a:t>
            </a:r>
            <a:r>
              <a:rPr sz="3200" spc="-40" dirty="0">
                <a:latin typeface="Arial MT"/>
                <a:cs typeface="Arial MT"/>
              </a:rPr>
              <a:t> </a:t>
            </a:r>
            <a:r>
              <a:rPr sz="3200" spc="-894" dirty="0">
                <a:latin typeface="Arial MT"/>
                <a:cs typeface="Arial MT"/>
              </a:rPr>
              <a:t>și</a:t>
            </a:r>
            <a:r>
              <a:rPr sz="3200" spc="-5" dirty="0">
                <a:latin typeface="Arial MT"/>
                <a:cs typeface="Arial MT"/>
              </a:rPr>
              <a:t> </a:t>
            </a:r>
            <a:r>
              <a:rPr sz="3200" dirty="0">
                <a:latin typeface="Arial MT"/>
                <a:cs typeface="Arial MT"/>
              </a:rPr>
              <a:t>pe</a:t>
            </a:r>
            <a:r>
              <a:rPr sz="3200" spc="-35" dirty="0">
                <a:latin typeface="Arial MT"/>
                <a:cs typeface="Arial MT"/>
              </a:rPr>
              <a:t> </a:t>
            </a:r>
            <a:r>
              <a:rPr sz="3200" spc="-409" dirty="0">
                <a:latin typeface="Arial MT"/>
                <a:cs typeface="Arial MT"/>
              </a:rPr>
              <a:t>alții?</a:t>
            </a:r>
            <a:endParaRPr sz="3200">
              <a:latin typeface="Arial MT"/>
              <a:cs typeface="Arial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84704" y="2679192"/>
            <a:ext cx="7021067" cy="395325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32306" y="4411217"/>
            <a:ext cx="372808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1005" dirty="0"/>
              <a:t>Vă</a:t>
            </a:r>
            <a:r>
              <a:rPr sz="4400" dirty="0"/>
              <a:t> </a:t>
            </a:r>
            <a:r>
              <a:rPr sz="4400" spc="-340" dirty="0"/>
              <a:t>mulțumesc!</a:t>
            </a:r>
            <a:endParaRPr sz="4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65310" y="667575"/>
            <a:ext cx="67113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265" dirty="0" err="1"/>
              <a:t>Legislație</a:t>
            </a:r>
            <a:r>
              <a:rPr sz="3600" spc="-35" dirty="0"/>
              <a:t> </a:t>
            </a:r>
            <a:r>
              <a:rPr sz="3600" spc="-1010" dirty="0" err="1"/>
              <a:t>și</a:t>
            </a:r>
            <a:r>
              <a:rPr lang="ro-RO" sz="3600" dirty="0"/>
              <a:t>  r</a:t>
            </a:r>
            <a:r>
              <a:rPr sz="3600" dirty="0" err="1"/>
              <a:t>epere</a:t>
            </a:r>
            <a:r>
              <a:rPr sz="3600" spc="-15" dirty="0"/>
              <a:t> </a:t>
            </a:r>
            <a:r>
              <a:rPr sz="3600" spc="-10" dirty="0"/>
              <a:t>metodologice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492125" y="1521688"/>
            <a:ext cx="10895965" cy="489013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434"/>
              </a:spcBef>
              <a:buFont typeface="Wingdings"/>
              <a:buChar char=""/>
              <a:tabLst>
                <a:tab pos="298450" algn="l"/>
              </a:tabLst>
            </a:pPr>
            <a:r>
              <a:rPr sz="2000" b="1" dirty="0">
                <a:latin typeface="Times New Roman"/>
                <a:cs typeface="Times New Roman"/>
              </a:rPr>
              <a:t>Legea învățământului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preuniversitar</a:t>
            </a:r>
            <a:r>
              <a:rPr sz="2000" b="1" spc="-65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Times New Roman"/>
                <a:cs typeface="Times New Roman"/>
              </a:rPr>
              <a:t>nr.198/2023</a:t>
            </a:r>
            <a:r>
              <a:rPr sz="2000" spc="-20" dirty="0">
                <a:latin typeface="Times New Roman"/>
                <a:cs typeface="Times New Roman"/>
              </a:rPr>
              <a:t>,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cu completările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ulterioare;</a:t>
            </a:r>
            <a:endParaRPr sz="2000">
              <a:latin typeface="Times New Roman"/>
              <a:cs typeface="Times New Roman"/>
            </a:endParaRPr>
          </a:p>
          <a:p>
            <a:pPr marL="297815" marR="10795" indent="-285750">
              <a:lnSpc>
                <a:spcPct val="113999"/>
              </a:lnSpc>
              <a:buFont typeface="Wingdings"/>
              <a:buChar char=""/>
              <a:tabLst>
                <a:tab pos="299085" algn="l"/>
                <a:tab pos="1789430" algn="l"/>
                <a:tab pos="2181225" algn="l"/>
                <a:tab pos="3482340" algn="l"/>
                <a:tab pos="3789045" algn="l"/>
                <a:tab pos="5175885" algn="l"/>
                <a:tab pos="5440680" algn="l"/>
                <a:tab pos="6426835" algn="l"/>
                <a:tab pos="6733540" algn="l"/>
                <a:tab pos="6997065" algn="l"/>
                <a:tab pos="7651115" algn="l"/>
                <a:tab pos="8505825" algn="l"/>
                <a:tab pos="8897620" algn="l"/>
                <a:tab pos="9935210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Metodologia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5" dirty="0">
                <a:latin typeface="Times New Roman"/>
                <a:cs typeface="Times New Roman"/>
              </a:rPr>
              <a:t>de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organizare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5" dirty="0">
                <a:latin typeface="Times New Roman"/>
                <a:cs typeface="Times New Roman"/>
              </a:rPr>
              <a:t>și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funcționare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50" dirty="0">
                <a:latin typeface="Times New Roman"/>
                <a:cs typeface="Times New Roman"/>
              </a:rPr>
              <a:t>a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creșelor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5" dirty="0">
                <a:latin typeface="Times New Roman"/>
                <a:cs typeface="Times New Roman"/>
              </a:rPr>
              <a:t>și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50" dirty="0">
                <a:latin typeface="Times New Roman"/>
                <a:cs typeface="Times New Roman"/>
              </a:rPr>
              <a:t>a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altor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unități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5" dirty="0">
                <a:latin typeface="Times New Roman"/>
                <a:cs typeface="Times New Roman"/>
              </a:rPr>
              <a:t>de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educație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timpurie 	</a:t>
            </a:r>
            <a:r>
              <a:rPr sz="2000" b="1" dirty="0">
                <a:latin typeface="Times New Roman"/>
                <a:cs typeface="Times New Roman"/>
              </a:rPr>
              <a:t>antepreșcolară</a:t>
            </a:r>
            <a:r>
              <a:rPr sz="2000" b="1" spc="-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(HG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nr.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566/2022);</a:t>
            </a:r>
            <a:endParaRPr sz="2000">
              <a:latin typeface="Times New Roman"/>
              <a:cs typeface="Times New Roman"/>
            </a:endParaRPr>
          </a:p>
          <a:p>
            <a:pPr marL="298450" indent="-285750">
              <a:lnSpc>
                <a:spcPct val="100000"/>
              </a:lnSpc>
              <a:spcBef>
                <a:spcPts val="335"/>
              </a:spcBef>
              <a:buFont typeface="Wingdings"/>
              <a:buChar char=""/>
              <a:tabLst>
                <a:tab pos="298450" algn="l"/>
              </a:tabLst>
            </a:pPr>
            <a:r>
              <a:rPr sz="2000" b="1" dirty="0">
                <a:latin typeface="Times New Roman"/>
                <a:cs typeface="Times New Roman"/>
              </a:rPr>
              <a:t>Curriculumul</a:t>
            </a:r>
            <a:r>
              <a:rPr sz="2000" b="1" spc="-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pentru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educație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timpurie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(OM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nr.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4694/2019);</a:t>
            </a:r>
            <a:endParaRPr sz="2000">
              <a:latin typeface="Times New Roman"/>
              <a:cs typeface="Times New Roman"/>
            </a:endParaRPr>
          </a:p>
          <a:p>
            <a:pPr marL="297815" marR="15240" indent="-285750">
              <a:lnSpc>
                <a:spcPct val="113999"/>
              </a:lnSpc>
              <a:buFont typeface="Wingdings"/>
              <a:buChar char=""/>
              <a:tabLst>
                <a:tab pos="299085" algn="l"/>
              </a:tabLst>
            </a:pPr>
            <a:r>
              <a:rPr sz="2000" b="1" dirty="0">
                <a:latin typeface="Times New Roman"/>
                <a:cs typeface="Times New Roman"/>
              </a:rPr>
              <a:t>Reperele</a:t>
            </a:r>
            <a:r>
              <a:rPr sz="2000" b="1" spc="2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fundamentale</a:t>
            </a:r>
            <a:r>
              <a:rPr sz="2000" b="1" spc="2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în</a:t>
            </a:r>
            <a:r>
              <a:rPr sz="2000" b="1" spc="2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învăţarea</a:t>
            </a:r>
            <a:r>
              <a:rPr sz="2000" b="1" spc="2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şi</a:t>
            </a:r>
            <a:r>
              <a:rPr sz="2000" b="1" spc="2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dezvoltarea</a:t>
            </a:r>
            <a:r>
              <a:rPr sz="2000" b="1" spc="2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timpurie</a:t>
            </a:r>
            <a:r>
              <a:rPr sz="2000" b="1" spc="229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</a:t>
            </a:r>
            <a:r>
              <a:rPr sz="2000" b="1" spc="2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copiilor</a:t>
            </a:r>
            <a:r>
              <a:rPr sz="2000" b="1" spc="20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cu</a:t>
            </a:r>
            <a:r>
              <a:rPr sz="2000" b="1" spc="229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vârsta</a:t>
            </a:r>
            <a:r>
              <a:rPr sz="2000" b="1" spc="2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cuprinsă</a:t>
            </a:r>
            <a:r>
              <a:rPr sz="2000" b="1" spc="24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între 	</a:t>
            </a:r>
            <a:r>
              <a:rPr sz="2000" b="1" dirty="0">
                <a:latin typeface="Times New Roman"/>
                <a:cs typeface="Times New Roman"/>
              </a:rPr>
              <a:t>naştere</a:t>
            </a:r>
            <a:r>
              <a:rPr sz="2000" b="1" spc="-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şi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7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ani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(OM</a:t>
            </a:r>
            <a:r>
              <a:rPr sz="2000" spc="4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nr.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4628/2024);</a:t>
            </a:r>
            <a:endParaRPr sz="2000">
              <a:latin typeface="Times New Roman"/>
              <a:cs typeface="Times New Roman"/>
            </a:endParaRPr>
          </a:p>
          <a:p>
            <a:pPr marL="298450" indent="-285750">
              <a:lnSpc>
                <a:spcPct val="100000"/>
              </a:lnSpc>
              <a:spcBef>
                <a:spcPts val="335"/>
              </a:spcBef>
              <a:buFont typeface="Wingdings"/>
              <a:buChar char=""/>
              <a:tabLst>
                <a:tab pos="298450" algn="l"/>
                <a:tab pos="7444105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Regulamentul-</a:t>
            </a:r>
            <a:r>
              <a:rPr sz="2000" b="1" dirty="0">
                <a:latin typeface="Times New Roman"/>
                <a:cs typeface="Times New Roman"/>
              </a:rPr>
              <a:t>cadru</a:t>
            </a:r>
            <a:r>
              <a:rPr sz="2000" b="1" spc="5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</a:t>
            </a:r>
            <a:r>
              <a:rPr sz="2000" b="1" spc="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organizare</a:t>
            </a:r>
            <a:r>
              <a:rPr sz="2000" b="1" spc="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și</a:t>
            </a:r>
            <a:r>
              <a:rPr sz="2000" b="1" spc="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funcționare</a:t>
            </a:r>
            <a:r>
              <a:rPr sz="2000" b="1" spc="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</a:t>
            </a:r>
            <a:r>
              <a:rPr sz="2000" b="1" spc="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unităților</a:t>
            </a:r>
            <a:r>
              <a:rPr sz="2000" b="1" spc="15" dirty="0">
                <a:latin typeface="Times New Roman"/>
                <a:cs typeface="Times New Roman"/>
              </a:rPr>
              <a:t> </a:t>
            </a:r>
            <a:r>
              <a:rPr sz="2000" b="1" spc="-25" dirty="0">
                <a:latin typeface="Times New Roman"/>
                <a:cs typeface="Times New Roman"/>
              </a:rPr>
              <a:t>de</a:t>
            </a:r>
            <a:r>
              <a:rPr sz="2000" b="1" dirty="0">
                <a:latin typeface="Times New Roman"/>
                <a:cs typeface="Times New Roman"/>
              </a:rPr>
              <a:t>	învățământ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preuniversitar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(OM</a:t>
            </a:r>
            <a:endParaRPr sz="2000">
              <a:latin typeface="Times New Roman"/>
              <a:cs typeface="Times New Roman"/>
            </a:endParaRPr>
          </a:p>
          <a:p>
            <a:pPr marL="298450">
              <a:lnSpc>
                <a:spcPct val="100000"/>
              </a:lnSpc>
              <a:spcBef>
                <a:spcPts val="335"/>
              </a:spcBef>
            </a:pPr>
            <a:r>
              <a:rPr sz="2000" dirty="0">
                <a:latin typeface="Times New Roman"/>
                <a:cs typeface="Times New Roman"/>
              </a:rPr>
              <a:t>nr.</a:t>
            </a:r>
            <a:r>
              <a:rPr sz="2000" spc="-1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5726/2024);</a:t>
            </a:r>
            <a:endParaRPr sz="2000">
              <a:latin typeface="Times New Roman"/>
              <a:cs typeface="Times New Roman"/>
            </a:endParaRPr>
          </a:p>
          <a:p>
            <a:pPr marL="298450" indent="-285750">
              <a:lnSpc>
                <a:spcPct val="100000"/>
              </a:lnSpc>
              <a:spcBef>
                <a:spcPts val="340"/>
              </a:spcBef>
              <a:buFont typeface="Wingdings"/>
              <a:buChar char=""/>
              <a:tabLst>
                <a:tab pos="298450" algn="l"/>
              </a:tabLst>
            </a:pPr>
            <a:r>
              <a:rPr sz="2000" b="1" dirty="0">
                <a:latin typeface="Times New Roman"/>
                <a:cs typeface="Times New Roman"/>
              </a:rPr>
              <a:t>Statutului</a:t>
            </a:r>
            <a:r>
              <a:rPr sz="2000" b="1" spc="-8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elevului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(OM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nr.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5707/2024);</a:t>
            </a:r>
            <a:endParaRPr sz="2000">
              <a:latin typeface="Times New Roman"/>
              <a:cs typeface="Times New Roman"/>
            </a:endParaRPr>
          </a:p>
          <a:p>
            <a:pPr marL="298450" indent="-285750">
              <a:lnSpc>
                <a:spcPct val="100000"/>
              </a:lnSpc>
              <a:spcBef>
                <a:spcPts val="335"/>
              </a:spcBef>
              <a:buFont typeface="Wingdings"/>
              <a:buChar char=""/>
              <a:tabLst>
                <a:tab pos="298450" algn="l"/>
              </a:tabLst>
            </a:pPr>
            <a:r>
              <a:rPr sz="2000" b="1" dirty="0">
                <a:latin typeface="Times New Roman"/>
                <a:cs typeface="Times New Roman"/>
              </a:rPr>
              <a:t>Profilului</a:t>
            </a:r>
            <a:r>
              <a:rPr sz="2000" b="1" spc="-6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formare</a:t>
            </a:r>
            <a:r>
              <a:rPr sz="2000" b="1" spc="-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al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absolventului</a:t>
            </a:r>
            <a:r>
              <a:rPr sz="2000" b="1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(OM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nr.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6731/2023);</a:t>
            </a:r>
            <a:endParaRPr sz="2000">
              <a:latin typeface="Times New Roman"/>
              <a:cs typeface="Times New Roman"/>
            </a:endParaRPr>
          </a:p>
          <a:p>
            <a:pPr marL="298450" marR="10795" indent="-286385">
              <a:lnSpc>
                <a:spcPct val="113999"/>
              </a:lnSpc>
              <a:buFont typeface="Wingdings"/>
              <a:buChar char=""/>
              <a:tabLst>
                <a:tab pos="298450" algn="l"/>
                <a:tab pos="362585" algn="l"/>
                <a:tab pos="1845310" algn="l"/>
                <a:tab pos="2781300" algn="l"/>
                <a:tab pos="4067810" algn="l"/>
                <a:tab pos="5450205" algn="l"/>
                <a:tab pos="5779135" algn="l"/>
                <a:tab pos="7341234" algn="l"/>
                <a:tab pos="7639684" algn="l"/>
                <a:tab pos="7967345" algn="l"/>
                <a:tab pos="8944610" algn="l"/>
                <a:tab pos="9425940" algn="l"/>
              </a:tabLst>
            </a:pP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Metodologia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privind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portofoliul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educațional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5" dirty="0">
                <a:latin typeface="Times New Roman"/>
                <a:cs typeface="Times New Roman"/>
              </a:rPr>
              <a:t>al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preșcolarului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5" dirty="0">
                <a:latin typeface="Times New Roman"/>
                <a:cs typeface="Times New Roman"/>
              </a:rPr>
              <a:t>și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5" dirty="0">
                <a:latin typeface="Times New Roman"/>
                <a:cs typeface="Times New Roman"/>
              </a:rPr>
              <a:t>al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elevului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5" dirty="0">
                <a:latin typeface="Times New Roman"/>
                <a:cs typeface="Times New Roman"/>
              </a:rPr>
              <a:t>din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învățământul </a:t>
            </a:r>
            <a:r>
              <a:rPr sz="2000" b="1" dirty="0">
                <a:latin typeface="Times New Roman"/>
                <a:cs typeface="Times New Roman"/>
              </a:rPr>
              <a:t>preuniversitar</a:t>
            </a:r>
            <a:r>
              <a:rPr sz="2000" b="1" spc="-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(OM</a:t>
            </a:r>
            <a:r>
              <a:rPr sz="2000" spc="-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nr.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6478/2024);</a:t>
            </a:r>
            <a:endParaRPr sz="2000">
              <a:latin typeface="Times New Roman"/>
              <a:cs typeface="Times New Roman"/>
            </a:endParaRPr>
          </a:p>
          <a:p>
            <a:pPr marL="298450" marR="5080" indent="-286385">
              <a:lnSpc>
                <a:spcPct val="113999"/>
              </a:lnSpc>
              <a:buFont typeface="Wingdings"/>
              <a:buChar char=""/>
              <a:tabLst>
                <a:tab pos="298450" algn="l"/>
              </a:tabLst>
            </a:pPr>
            <a:r>
              <a:rPr sz="2000" b="1" dirty="0">
                <a:latin typeface="Times New Roman"/>
                <a:cs typeface="Times New Roman"/>
              </a:rPr>
              <a:t>Norme</a:t>
            </a:r>
            <a:r>
              <a:rPr sz="2000" b="1" spc="7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</a:t>
            </a:r>
            <a:r>
              <a:rPr sz="2000" b="1" spc="8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igienă</a:t>
            </a:r>
            <a:r>
              <a:rPr sz="2000" b="1" spc="9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din</a:t>
            </a:r>
            <a:r>
              <a:rPr sz="2000" b="1" spc="9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unităţile</a:t>
            </a:r>
            <a:r>
              <a:rPr sz="2000" b="1" spc="8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pentru</a:t>
            </a:r>
            <a:r>
              <a:rPr sz="2000" b="1" spc="9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ocrotirea,</a:t>
            </a:r>
            <a:r>
              <a:rPr sz="2000" b="1" spc="9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educarea,</a:t>
            </a:r>
            <a:r>
              <a:rPr sz="2000" b="1" spc="8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instruirea,</a:t>
            </a:r>
            <a:r>
              <a:rPr sz="2000" b="1" spc="8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odihna</a:t>
            </a:r>
            <a:r>
              <a:rPr sz="2000" b="1" spc="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şi</a:t>
            </a:r>
            <a:r>
              <a:rPr sz="2000" b="1" spc="8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recreerea</a:t>
            </a:r>
            <a:r>
              <a:rPr sz="2000" b="1" spc="9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copiilor </a:t>
            </a:r>
            <a:r>
              <a:rPr sz="2000" b="1" dirty="0">
                <a:latin typeface="Times New Roman"/>
                <a:cs typeface="Times New Roman"/>
              </a:rPr>
              <a:t>şi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tinerilor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(OMS</a:t>
            </a:r>
            <a:r>
              <a:rPr sz="2000" spc="-10" dirty="0">
                <a:latin typeface="Times New Roman"/>
                <a:cs typeface="Times New Roman"/>
              </a:rPr>
              <a:t> nr.1456/2020);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68407" y="707109"/>
            <a:ext cx="671258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265" dirty="0"/>
              <a:t>Legislație</a:t>
            </a:r>
            <a:r>
              <a:rPr sz="3600" spc="-30" dirty="0"/>
              <a:t> </a:t>
            </a:r>
            <a:r>
              <a:rPr sz="3600" spc="-1010" dirty="0"/>
              <a:t>și</a:t>
            </a:r>
            <a:r>
              <a:rPr sz="3600" dirty="0"/>
              <a:t> repere</a:t>
            </a:r>
            <a:r>
              <a:rPr sz="3600" spc="-10" dirty="0"/>
              <a:t> metodologice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27472" y="1505543"/>
            <a:ext cx="10904220" cy="5147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10160" indent="-342900" algn="just">
              <a:lnSpc>
                <a:spcPct val="100000"/>
              </a:lnSpc>
              <a:spcBef>
                <a:spcPts val="105"/>
              </a:spcBef>
              <a:buFont typeface="Wingdings"/>
              <a:buChar char=""/>
              <a:tabLst>
                <a:tab pos="355600" algn="l"/>
              </a:tabLst>
            </a:pPr>
            <a:r>
              <a:rPr sz="2000" b="1" dirty="0">
                <a:latin typeface="Times New Roman"/>
                <a:cs typeface="Times New Roman"/>
              </a:rPr>
              <a:t>Metodologia</a:t>
            </a:r>
            <a:r>
              <a:rPr sz="2000" b="1" spc="8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privind</a:t>
            </a:r>
            <a:r>
              <a:rPr sz="2000" b="1" spc="9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întocmirea</a:t>
            </a:r>
            <a:r>
              <a:rPr sz="2000" b="1" spc="8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Raportului</a:t>
            </a:r>
            <a:r>
              <a:rPr sz="2000" b="1" spc="9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descriptiv</a:t>
            </a:r>
            <a:r>
              <a:rPr sz="2000" b="1" spc="10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</a:t>
            </a:r>
            <a:r>
              <a:rPr sz="2000" b="1" spc="9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evaluare</a:t>
            </a:r>
            <a:r>
              <a:rPr sz="2000" b="1" spc="8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referitor</a:t>
            </a:r>
            <a:r>
              <a:rPr sz="2000" b="1" spc="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la</a:t>
            </a:r>
            <a:r>
              <a:rPr sz="2000" b="1" spc="10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dezvoltarea</a:t>
            </a:r>
            <a:r>
              <a:rPr sz="2000" b="1" spc="8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fizică </a:t>
            </a:r>
            <a:r>
              <a:rPr sz="2000" b="1" dirty="0">
                <a:latin typeface="Times New Roman"/>
                <a:cs typeface="Times New Roman"/>
              </a:rPr>
              <a:t>și</a:t>
            </a:r>
            <a:r>
              <a:rPr sz="2000" b="1" spc="18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la</a:t>
            </a:r>
            <a:r>
              <a:rPr sz="2000" b="1" spc="18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formarea</a:t>
            </a:r>
            <a:r>
              <a:rPr sz="2000" b="1" spc="18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competențelor</a:t>
            </a:r>
            <a:r>
              <a:rPr sz="2000" b="1" spc="1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cognitive</a:t>
            </a:r>
            <a:r>
              <a:rPr sz="2000" b="1" spc="19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și</a:t>
            </a:r>
            <a:r>
              <a:rPr sz="2000" b="1" spc="17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socioemoționale</a:t>
            </a:r>
            <a:r>
              <a:rPr sz="2000" b="1" spc="19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ale</a:t>
            </a:r>
            <a:r>
              <a:rPr sz="2000" b="1" spc="1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copilului,</a:t>
            </a:r>
            <a:r>
              <a:rPr sz="2000" b="1" spc="19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la</a:t>
            </a:r>
            <a:r>
              <a:rPr sz="2000" b="1" spc="18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finalul</a:t>
            </a:r>
            <a:r>
              <a:rPr sz="2000" b="1" spc="17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grupei</a:t>
            </a:r>
            <a:r>
              <a:rPr sz="2000" b="1" spc="18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mari</a:t>
            </a:r>
            <a:r>
              <a:rPr sz="2000" b="1" spc="170" dirty="0">
                <a:latin typeface="Times New Roman"/>
                <a:cs typeface="Times New Roman"/>
              </a:rPr>
              <a:t> </a:t>
            </a:r>
            <a:r>
              <a:rPr sz="2000" b="1" spc="-50" dirty="0">
                <a:latin typeface="Times New Roman"/>
                <a:cs typeface="Times New Roman"/>
              </a:rPr>
              <a:t>a </a:t>
            </a:r>
            <a:r>
              <a:rPr sz="2000" b="1" dirty="0">
                <a:latin typeface="Times New Roman"/>
                <a:cs typeface="Times New Roman"/>
              </a:rPr>
              <a:t>grădiniței</a:t>
            </a:r>
            <a:r>
              <a:rPr sz="2000" b="1" spc="-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(OM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nr.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6584/2024)</a:t>
            </a:r>
            <a:endParaRPr sz="2000">
              <a:latin typeface="Times New Roman"/>
              <a:cs typeface="Times New Roman"/>
            </a:endParaRPr>
          </a:p>
          <a:p>
            <a:pPr marL="354330" marR="10160" indent="-342265" algn="just">
              <a:lnSpc>
                <a:spcPct val="100000"/>
              </a:lnSpc>
              <a:spcBef>
                <a:spcPts val="475"/>
              </a:spcBef>
              <a:buFont typeface="Wingdings"/>
              <a:buChar char=""/>
              <a:tabLst>
                <a:tab pos="355600" algn="l"/>
              </a:tabLst>
            </a:pPr>
            <a:r>
              <a:rPr sz="2000" b="1" dirty="0">
                <a:latin typeface="Times New Roman"/>
                <a:cs typeface="Times New Roman"/>
              </a:rPr>
              <a:t>Standarde</a:t>
            </a:r>
            <a:r>
              <a:rPr sz="2000" b="1" spc="1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</a:t>
            </a:r>
            <a:r>
              <a:rPr sz="2000" b="1" spc="1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referință</a:t>
            </a:r>
            <a:r>
              <a:rPr sz="2000" b="1" spc="1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pentru</a:t>
            </a:r>
            <a:r>
              <a:rPr sz="2000" b="1" spc="135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pentru</a:t>
            </a:r>
            <a:r>
              <a:rPr sz="2000" b="1" spc="1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învățământul</a:t>
            </a:r>
            <a:r>
              <a:rPr sz="2000" b="1" spc="11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preuniversitar,</a:t>
            </a:r>
            <a:r>
              <a:rPr sz="2000" b="1" spc="1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inclusiv</a:t>
            </a:r>
            <a:r>
              <a:rPr sz="2000" b="1" spc="1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pentru</a:t>
            </a:r>
            <a:r>
              <a:rPr sz="2000" b="1" spc="1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unitățile</a:t>
            </a:r>
            <a:r>
              <a:rPr sz="2000" b="1" spc="130" dirty="0">
                <a:latin typeface="Times New Roman"/>
                <a:cs typeface="Times New Roman"/>
              </a:rPr>
              <a:t> </a:t>
            </a:r>
            <a:r>
              <a:rPr sz="2000" b="1" spc="-25" dirty="0">
                <a:latin typeface="Times New Roman"/>
                <a:cs typeface="Times New Roman"/>
              </a:rPr>
              <a:t>de 	</a:t>
            </a:r>
            <a:r>
              <a:rPr sz="2000" b="1" dirty="0">
                <a:latin typeface="Times New Roman"/>
                <a:cs typeface="Times New Roman"/>
              </a:rPr>
              <a:t>educație</a:t>
            </a:r>
            <a:r>
              <a:rPr sz="2000" b="1" spc="-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timpurie</a:t>
            </a:r>
            <a:r>
              <a:rPr sz="2000" b="1" spc="-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antepreșcolară</a:t>
            </a:r>
            <a:r>
              <a:rPr sz="2000" b="1" spc="-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(HG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nr.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994/2020)</a:t>
            </a:r>
            <a:r>
              <a:rPr sz="2000" b="1" spc="-10" dirty="0">
                <a:latin typeface="Times New Roman"/>
                <a:cs typeface="Times New Roman"/>
              </a:rPr>
              <a:t>;</a:t>
            </a:r>
            <a:endParaRPr sz="2000">
              <a:latin typeface="Times New Roman"/>
              <a:cs typeface="Times New Roman"/>
            </a:endParaRPr>
          </a:p>
          <a:p>
            <a:pPr marL="354330" marR="9525" indent="-342265" algn="just">
              <a:lnSpc>
                <a:spcPct val="100000"/>
              </a:lnSpc>
              <a:spcBef>
                <a:spcPts val="484"/>
              </a:spcBef>
              <a:buFont typeface="Wingdings"/>
              <a:buChar char=""/>
              <a:tabLst>
                <a:tab pos="355600" algn="l"/>
              </a:tabLst>
            </a:pPr>
            <a:r>
              <a:rPr sz="2000" b="1" dirty="0">
                <a:latin typeface="Times New Roman"/>
                <a:cs typeface="Times New Roman"/>
              </a:rPr>
              <a:t>Standardele</a:t>
            </a:r>
            <a:r>
              <a:rPr sz="2000" b="1" spc="20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privind</a:t>
            </a:r>
            <a:r>
              <a:rPr sz="2000" b="1" spc="30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materialele</a:t>
            </a:r>
            <a:r>
              <a:rPr sz="2000" b="1" spc="20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de</a:t>
            </a:r>
            <a:r>
              <a:rPr sz="2000" b="1" spc="30" dirty="0">
                <a:latin typeface="Times New Roman"/>
                <a:cs typeface="Times New Roman"/>
              </a:rPr>
              <a:t>  </a:t>
            </a:r>
            <a:r>
              <a:rPr sz="2000" b="1" spc="-20" dirty="0">
                <a:latin typeface="Times New Roman"/>
                <a:cs typeface="Times New Roman"/>
              </a:rPr>
              <a:t>predare-</a:t>
            </a:r>
            <a:r>
              <a:rPr sz="2000" b="1" dirty="0">
                <a:latin typeface="Times New Roman"/>
                <a:cs typeface="Times New Roman"/>
              </a:rPr>
              <a:t>învățare</a:t>
            </a:r>
            <a:r>
              <a:rPr sz="2000" b="1" spc="25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în</a:t>
            </a:r>
            <a:r>
              <a:rPr sz="2000" b="1" spc="30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educația</a:t>
            </a:r>
            <a:r>
              <a:rPr sz="2000" b="1" spc="25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timpurie</a:t>
            </a:r>
            <a:r>
              <a:rPr sz="2000" b="1" spc="20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și</a:t>
            </a:r>
            <a:r>
              <a:rPr sz="2000" b="1" spc="20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Normativul</a:t>
            </a:r>
            <a:r>
              <a:rPr sz="2000" b="1" spc="30" dirty="0">
                <a:latin typeface="Times New Roman"/>
                <a:cs typeface="Times New Roman"/>
              </a:rPr>
              <a:t>  </a:t>
            </a:r>
            <a:r>
              <a:rPr sz="2000" b="1" spc="-25" dirty="0">
                <a:latin typeface="Times New Roman"/>
                <a:cs typeface="Times New Roman"/>
              </a:rPr>
              <a:t>de 	</a:t>
            </a:r>
            <a:r>
              <a:rPr sz="2000" b="1" dirty="0">
                <a:latin typeface="Times New Roman"/>
                <a:cs typeface="Times New Roman"/>
              </a:rPr>
              <a:t>dotare</a:t>
            </a:r>
            <a:r>
              <a:rPr sz="2000" b="1" spc="3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minimală</a:t>
            </a:r>
            <a:r>
              <a:rPr sz="2000" b="1" spc="3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pentru</a:t>
            </a:r>
            <a:r>
              <a:rPr sz="2000" b="1" spc="3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serviciile</a:t>
            </a:r>
            <a:r>
              <a:rPr sz="2000" b="1" spc="3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</a:t>
            </a:r>
            <a:r>
              <a:rPr sz="2000" b="1" spc="3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educație</a:t>
            </a:r>
            <a:r>
              <a:rPr sz="2000" b="1" spc="3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timpurie</a:t>
            </a:r>
            <a:r>
              <a:rPr sz="2000" b="1" spc="3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</a:t>
            </a:r>
            <a:r>
              <a:rPr sz="2000" b="1" spc="3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copiilor</a:t>
            </a:r>
            <a:r>
              <a:rPr sz="2000" b="1" spc="27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</a:t>
            </a:r>
            <a:r>
              <a:rPr sz="2000" b="1" spc="3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la</a:t>
            </a:r>
            <a:r>
              <a:rPr sz="2000" b="1" spc="3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naștere</a:t>
            </a:r>
            <a:r>
              <a:rPr sz="2000" b="1" spc="3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la</a:t>
            </a:r>
            <a:r>
              <a:rPr sz="2000" b="1" spc="3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6</a:t>
            </a:r>
            <a:r>
              <a:rPr sz="2000" b="1" spc="30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ani</a:t>
            </a:r>
            <a:r>
              <a:rPr sz="2000" b="1" spc="31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(OM. 	</a:t>
            </a:r>
            <a:r>
              <a:rPr sz="2000" spc="-10" dirty="0">
                <a:latin typeface="Times New Roman"/>
                <a:cs typeface="Times New Roman"/>
              </a:rPr>
              <a:t>nr.4143/2022)</a:t>
            </a:r>
            <a:r>
              <a:rPr sz="2000" b="1" spc="-10" dirty="0">
                <a:latin typeface="Times New Roman"/>
                <a:cs typeface="Times New Roman"/>
              </a:rPr>
              <a:t>;</a:t>
            </a:r>
            <a:endParaRPr sz="2000">
              <a:latin typeface="Times New Roman"/>
              <a:cs typeface="Times New Roman"/>
            </a:endParaRPr>
          </a:p>
          <a:p>
            <a:pPr marL="354965" marR="8890" indent="-342900" algn="just">
              <a:lnSpc>
                <a:spcPct val="100000"/>
              </a:lnSpc>
              <a:spcBef>
                <a:spcPts val="475"/>
              </a:spcBef>
              <a:buFont typeface="Wingdings"/>
              <a:buChar char=""/>
              <a:tabLst>
                <a:tab pos="354965" algn="l"/>
              </a:tabLst>
            </a:pPr>
            <a:r>
              <a:rPr sz="2000" b="1" dirty="0">
                <a:latin typeface="Times New Roman"/>
                <a:cs typeface="Times New Roman"/>
              </a:rPr>
              <a:t>Hotărâre</a:t>
            </a:r>
            <a:r>
              <a:rPr sz="2000" b="1" spc="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pentru</a:t>
            </a:r>
            <a:r>
              <a:rPr sz="2000" b="1" spc="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modificarea</a:t>
            </a:r>
            <a:r>
              <a:rPr sz="2000" b="1" spc="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HG</a:t>
            </a:r>
            <a:r>
              <a:rPr sz="2000" b="1" spc="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nr.</a:t>
            </a:r>
            <a:r>
              <a:rPr sz="2000" b="1" spc="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136/2016</a:t>
            </a:r>
            <a:r>
              <a:rPr sz="2000" b="1" spc="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privind</a:t>
            </a:r>
            <a:r>
              <a:rPr sz="2000" b="1" spc="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aprobarea</a:t>
            </a:r>
            <a:r>
              <a:rPr sz="2000" b="1" spc="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normelor metodologice</a:t>
            </a:r>
            <a:r>
              <a:rPr sz="2000" b="1" spc="3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pentru </a:t>
            </a:r>
            <a:r>
              <a:rPr sz="2000" b="1" dirty="0">
                <a:latin typeface="Times New Roman"/>
                <a:cs typeface="Times New Roman"/>
              </a:rPr>
              <a:t>determinarea</a:t>
            </a:r>
            <a:r>
              <a:rPr sz="2000" b="1" spc="20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costului</a:t>
            </a:r>
            <a:r>
              <a:rPr sz="2000" b="1" spc="20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standard</a:t>
            </a:r>
            <a:r>
              <a:rPr sz="2000" b="1" spc="2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per</a:t>
            </a:r>
            <a:r>
              <a:rPr sz="2000" b="1" spc="16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antepreşcolar/preşcolar/elev</a:t>
            </a:r>
            <a:r>
              <a:rPr sz="2000" b="1" spc="2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şi</a:t>
            </a:r>
            <a:r>
              <a:rPr sz="2000" b="1" spc="20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stabilirea</a:t>
            </a:r>
            <a:r>
              <a:rPr sz="2000" b="1" spc="20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finanţării</a:t>
            </a:r>
            <a:r>
              <a:rPr sz="2000" b="1" spc="20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</a:t>
            </a:r>
            <a:r>
              <a:rPr sz="2000" b="1" spc="195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Times New Roman"/>
                <a:cs typeface="Times New Roman"/>
              </a:rPr>
              <a:t>bază </a:t>
            </a:r>
            <a:r>
              <a:rPr sz="2000" b="1" dirty="0">
                <a:latin typeface="Times New Roman"/>
                <a:cs typeface="Times New Roman"/>
              </a:rPr>
              <a:t>de</a:t>
            </a:r>
            <a:r>
              <a:rPr sz="2000" b="1" spc="49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la</a:t>
            </a:r>
            <a:r>
              <a:rPr sz="2000" b="1" spc="49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bugetul</a:t>
            </a:r>
            <a:r>
              <a:rPr sz="2000" b="1" spc="4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</a:t>
            </a:r>
            <a:r>
              <a:rPr sz="2000" b="1" spc="48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stat,</a:t>
            </a:r>
            <a:r>
              <a:rPr sz="2000" b="1" spc="48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din</a:t>
            </a:r>
            <a:r>
              <a:rPr sz="2000" b="1" spc="48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sume</a:t>
            </a:r>
            <a:r>
              <a:rPr sz="2000" b="1" spc="48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defalcate</a:t>
            </a:r>
            <a:r>
              <a:rPr sz="2000" b="1" spc="49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din</a:t>
            </a:r>
            <a:r>
              <a:rPr sz="2000" b="1" spc="49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T.V.A.</a:t>
            </a:r>
            <a:r>
              <a:rPr sz="2000" b="1" spc="49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prin  bugetele</a:t>
            </a:r>
            <a:r>
              <a:rPr sz="2000" b="1" spc="49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locale,</a:t>
            </a:r>
            <a:r>
              <a:rPr sz="2000" b="1" spc="48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pe</a:t>
            </a:r>
            <a:r>
              <a:rPr sz="2000" b="1" spc="4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baza  </a:t>
            </a:r>
            <a:r>
              <a:rPr sz="2000" b="1" spc="-10" dirty="0">
                <a:latin typeface="Times New Roman"/>
                <a:cs typeface="Times New Roman"/>
              </a:rPr>
              <a:t>costului </a:t>
            </a:r>
            <a:r>
              <a:rPr sz="2000" b="1" dirty="0">
                <a:latin typeface="Times New Roman"/>
                <a:cs typeface="Times New Roman"/>
              </a:rPr>
              <a:t>standard</a:t>
            </a:r>
            <a:r>
              <a:rPr sz="2000" b="1" spc="30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per</a:t>
            </a:r>
            <a:r>
              <a:rPr sz="2000" b="1" spc="25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antepreşcolar/preşcolar/elev,</a:t>
            </a:r>
            <a:r>
              <a:rPr sz="2000" b="1" spc="45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pentru</a:t>
            </a:r>
            <a:r>
              <a:rPr sz="2000" b="1" spc="45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toţi</a:t>
            </a:r>
            <a:r>
              <a:rPr sz="2000" b="1" spc="50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preşcolarii</a:t>
            </a:r>
            <a:r>
              <a:rPr sz="2000" b="1" spc="40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şi</a:t>
            </a:r>
            <a:r>
              <a:rPr sz="2000" b="1" spc="45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elevii</a:t>
            </a:r>
            <a:r>
              <a:rPr sz="2000" b="1" spc="50" dirty="0">
                <a:latin typeface="Times New Roman"/>
                <a:cs typeface="Times New Roman"/>
              </a:rPr>
              <a:t>  </a:t>
            </a:r>
            <a:r>
              <a:rPr sz="2000" b="1" dirty="0">
                <a:latin typeface="Times New Roman"/>
                <a:cs typeface="Times New Roman"/>
              </a:rPr>
              <a:t>din</a:t>
            </a:r>
            <a:r>
              <a:rPr sz="2000" b="1" spc="45" dirty="0">
                <a:latin typeface="Times New Roman"/>
                <a:cs typeface="Times New Roman"/>
              </a:rPr>
              <a:t>  </a:t>
            </a:r>
            <a:r>
              <a:rPr sz="2000" b="1" spc="-10" dirty="0">
                <a:latin typeface="Times New Roman"/>
                <a:cs typeface="Times New Roman"/>
              </a:rPr>
              <a:t>învăţământul </a:t>
            </a:r>
            <a:r>
              <a:rPr sz="2000" b="1" dirty="0">
                <a:latin typeface="Times New Roman"/>
                <a:cs typeface="Times New Roman"/>
              </a:rPr>
              <a:t>general</a:t>
            </a:r>
            <a:r>
              <a:rPr sz="2000" b="1" spc="3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obligatoriu</a:t>
            </a:r>
            <a:r>
              <a:rPr sz="2000" b="1" spc="3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particular</a:t>
            </a:r>
            <a:r>
              <a:rPr sz="2000" b="1" spc="28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şi</a:t>
            </a:r>
            <a:r>
              <a:rPr sz="2000" b="1" spc="3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confesional</a:t>
            </a:r>
            <a:r>
              <a:rPr sz="2000" b="1" spc="3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acreditat,</a:t>
            </a:r>
            <a:r>
              <a:rPr sz="2000" b="1" spc="3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precum</a:t>
            </a:r>
            <a:r>
              <a:rPr sz="2000" b="1" spc="3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şi</a:t>
            </a:r>
            <a:r>
              <a:rPr sz="2000" b="1" spc="30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pentru</a:t>
            </a:r>
            <a:r>
              <a:rPr sz="2000" b="1" spc="3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cei</a:t>
            </a:r>
            <a:r>
              <a:rPr sz="2000" b="1" spc="3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din</a:t>
            </a:r>
            <a:r>
              <a:rPr sz="2000" b="1" spc="32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învăţământul </a:t>
            </a:r>
            <a:r>
              <a:rPr sz="2000" b="1" dirty="0">
                <a:latin typeface="Times New Roman"/>
                <a:cs typeface="Times New Roman"/>
              </a:rPr>
              <a:t>profesional</a:t>
            </a:r>
            <a:r>
              <a:rPr sz="2000" b="1" spc="-7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şi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liceal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acreditat,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particular</a:t>
            </a:r>
            <a:r>
              <a:rPr sz="2000" b="1" spc="-9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şi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confesional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(HG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nr.194/2022)</a:t>
            </a:r>
            <a:r>
              <a:rPr sz="2000" b="1" spc="-10" dirty="0">
                <a:latin typeface="Times New Roman"/>
                <a:cs typeface="Times New Roman"/>
              </a:rPr>
              <a:t>;</a:t>
            </a:r>
            <a:endParaRPr sz="20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484"/>
              </a:spcBef>
              <a:buFont typeface="Wingdings"/>
              <a:buChar char=""/>
              <a:tabLst>
                <a:tab pos="355600" algn="l"/>
              </a:tabLst>
            </a:pPr>
            <a:r>
              <a:rPr sz="2000" b="1" dirty="0">
                <a:latin typeface="Times New Roman"/>
                <a:cs typeface="Times New Roman"/>
              </a:rPr>
              <a:t>Legea</a:t>
            </a:r>
            <a:r>
              <a:rPr sz="2000" b="1" spc="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nr.248/2015,</a:t>
            </a:r>
            <a:r>
              <a:rPr sz="2000" b="1" spc="7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republicată</a:t>
            </a:r>
            <a:r>
              <a:rPr sz="2000" b="1" spc="6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(2020),</a:t>
            </a:r>
            <a:r>
              <a:rPr sz="2000" b="1" spc="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privind</a:t>
            </a:r>
            <a:r>
              <a:rPr sz="2000" b="1" spc="7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stimularea</a:t>
            </a:r>
            <a:r>
              <a:rPr sz="2000" b="1" spc="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participării</a:t>
            </a:r>
            <a:r>
              <a:rPr sz="2000" b="1" spc="7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în</a:t>
            </a:r>
            <a:r>
              <a:rPr sz="2000" b="1" spc="7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învățământul</a:t>
            </a:r>
            <a:r>
              <a:rPr sz="2000" b="1" spc="6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preșcolar </a:t>
            </a:r>
            <a:r>
              <a:rPr sz="2000" b="1" dirty="0">
                <a:latin typeface="Times New Roman"/>
                <a:cs typeface="Times New Roman"/>
              </a:rPr>
              <a:t>a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copiilor</a:t>
            </a:r>
            <a:r>
              <a:rPr sz="2000" b="1" spc="-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provenind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din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familii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defavorizate;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00544" y="368866"/>
            <a:ext cx="671258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265" dirty="0"/>
              <a:t>Legislație</a:t>
            </a:r>
            <a:r>
              <a:rPr sz="3600" spc="-30" dirty="0"/>
              <a:t> </a:t>
            </a:r>
            <a:r>
              <a:rPr sz="3600" spc="-1010" dirty="0"/>
              <a:t>și</a:t>
            </a:r>
            <a:r>
              <a:rPr sz="3600" dirty="0"/>
              <a:t> repere</a:t>
            </a:r>
            <a:r>
              <a:rPr sz="3600" spc="-10" dirty="0"/>
              <a:t> metodologice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434340" y="1402207"/>
            <a:ext cx="11217910" cy="4999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indent="-342900" algn="just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354965" algn="l"/>
              </a:tabLst>
            </a:pPr>
            <a:r>
              <a:rPr sz="2400" b="1" dirty="0">
                <a:latin typeface="Times New Roman"/>
                <a:cs typeface="Times New Roman"/>
              </a:rPr>
              <a:t>Metodologia</a:t>
            </a:r>
            <a:r>
              <a:rPr sz="2400" b="1" spc="300" dirty="0">
                <a:latin typeface="Times New Roman"/>
                <a:cs typeface="Times New Roman"/>
              </a:rPr>
              <a:t>   </a:t>
            </a:r>
            <a:r>
              <a:rPr sz="2400" b="1" dirty="0">
                <a:latin typeface="Times New Roman"/>
                <a:cs typeface="Times New Roman"/>
              </a:rPr>
              <a:t>privind</a:t>
            </a:r>
            <a:r>
              <a:rPr sz="2400" b="1" spc="295" dirty="0">
                <a:latin typeface="Times New Roman"/>
                <a:cs typeface="Times New Roman"/>
              </a:rPr>
              <a:t>   </a:t>
            </a:r>
            <a:r>
              <a:rPr sz="2400" b="1" dirty="0">
                <a:latin typeface="Times New Roman"/>
                <a:cs typeface="Times New Roman"/>
              </a:rPr>
              <a:t>asigurarea</a:t>
            </a:r>
            <a:r>
              <a:rPr sz="2400" b="1" spc="300" dirty="0">
                <a:latin typeface="Times New Roman"/>
                <a:cs typeface="Times New Roman"/>
              </a:rPr>
              <a:t>   </a:t>
            </a:r>
            <a:r>
              <a:rPr sz="2400" b="1" dirty="0">
                <a:latin typeface="Times New Roman"/>
                <a:cs typeface="Times New Roman"/>
              </a:rPr>
              <a:t>asistenței</a:t>
            </a:r>
            <a:r>
              <a:rPr sz="2400" b="1" spc="300" dirty="0">
                <a:latin typeface="Times New Roman"/>
                <a:cs typeface="Times New Roman"/>
              </a:rPr>
              <a:t>   </a:t>
            </a:r>
            <a:r>
              <a:rPr sz="2400" b="1" dirty="0">
                <a:latin typeface="Times New Roman"/>
                <a:cs typeface="Times New Roman"/>
              </a:rPr>
              <a:t>medicale</a:t>
            </a:r>
            <a:r>
              <a:rPr sz="2400" b="1" spc="305" dirty="0">
                <a:latin typeface="Times New Roman"/>
                <a:cs typeface="Times New Roman"/>
              </a:rPr>
              <a:t>   </a:t>
            </a:r>
            <a:r>
              <a:rPr sz="2400" b="1" dirty="0">
                <a:latin typeface="Times New Roman"/>
                <a:cs typeface="Times New Roman"/>
              </a:rPr>
              <a:t>a</a:t>
            </a:r>
            <a:r>
              <a:rPr sz="2400" b="1" spc="300" dirty="0">
                <a:latin typeface="Times New Roman"/>
                <a:cs typeface="Times New Roman"/>
              </a:rPr>
              <a:t>   </a:t>
            </a:r>
            <a:r>
              <a:rPr sz="2400" b="1" spc="-10" dirty="0">
                <a:latin typeface="Times New Roman"/>
                <a:cs typeface="Times New Roman"/>
              </a:rPr>
              <a:t>antepreșcolarilor, </a:t>
            </a:r>
            <a:r>
              <a:rPr sz="2400" b="1" dirty="0">
                <a:latin typeface="Times New Roman"/>
                <a:cs typeface="Times New Roman"/>
              </a:rPr>
              <a:t>preșcolarilor,</a:t>
            </a:r>
            <a:r>
              <a:rPr sz="2400" b="1" spc="1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elevilor</a:t>
            </a:r>
            <a:r>
              <a:rPr sz="2400" b="1" spc="1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din</a:t>
            </a:r>
            <a:r>
              <a:rPr sz="2400" b="1" spc="1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unitățile</a:t>
            </a:r>
            <a:r>
              <a:rPr sz="2400" b="1" spc="1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de</a:t>
            </a:r>
            <a:r>
              <a:rPr sz="2400" b="1" spc="1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învățământ</a:t>
            </a:r>
            <a:r>
              <a:rPr sz="2400" b="1" spc="1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preuniversitar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și</a:t>
            </a:r>
            <a:r>
              <a:rPr sz="2400" b="1" spc="1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studenților</a:t>
            </a:r>
            <a:r>
              <a:rPr sz="2400" b="1" spc="110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din </a:t>
            </a:r>
            <a:r>
              <a:rPr sz="2400" b="1" dirty="0">
                <a:latin typeface="Times New Roman"/>
                <a:cs typeface="Times New Roman"/>
              </a:rPr>
              <a:t>instituțiile</a:t>
            </a:r>
            <a:r>
              <a:rPr sz="2400" b="1" spc="27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de</a:t>
            </a:r>
            <a:r>
              <a:rPr sz="2400" b="1" spc="27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învățământ</a:t>
            </a:r>
            <a:r>
              <a:rPr sz="2400" b="1" spc="28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superior</a:t>
            </a:r>
            <a:r>
              <a:rPr sz="2400" b="1" spc="26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pentru</a:t>
            </a:r>
            <a:r>
              <a:rPr sz="2400" b="1" spc="27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menținerea</a:t>
            </a:r>
            <a:r>
              <a:rPr sz="2400" b="1" spc="27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stării</a:t>
            </a:r>
            <a:r>
              <a:rPr sz="2400" b="1" spc="27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de</a:t>
            </a:r>
            <a:r>
              <a:rPr sz="2400" b="1" spc="27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sănătate</a:t>
            </a:r>
            <a:r>
              <a:rPr sz="2400" b="1" spc="280" dirty="0">
                <a:latin typeface="Times New Roman"/>
                <a:cs typeface="Times New Roman"/>
              </a:rPr>
              <a:t>  </a:t>
            </a:r>
            <a:r>
              <a:rPr sz="2400" b="1" spc="-50" dirty="0">
                <a:latin typeface="Times New Roman"/>
                <a:cs typeface="Times New Roman"/>
              </a:rPr>
              <a:t>a </a:t>
            </a:r>
            <a:r>
              <a:rPr sz="2400" b="1" dirty="0">
                <a:latin typeface="Times New Roman"/>
                <a:cs typeface="Times New Roman"/>
              </a:rPr>
              <a:t>colectivităților</a:t>
            </a:r>
            <a:r>
              <a:rPr sz="2400" b="1" spc="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și</a:t>
            </a:r>
            <a:r>
              <a:rPr sz="2400" b="1" spc="9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pentru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promovarea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unui</a:t>
            </a:r>
            <a:r>
              <a:rPr sz="2400" b="1" spc="9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stil</a:t>
            </a:r>
            <a:r>
              <a:rPr sz="2400" b="1" spc="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de</a:t>
            </a:r>
            <a:r>
              <a:rPr sz="2400" b="1" spc="9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viață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sănătos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(Ordin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comun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MS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și </a:t>
            </a:r>
            <a:r>
              <a:rPr sz="2400" dirty="0">
                <a:latin typeface="Times New Roman"/>
                <a:cs typeface="Times New Roman"/>
              </a:rPr>
              <a:t>MEd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nr.2.508/4.493/2023)</a:t>
            </a:r>
            <a:r>
              <a:rPr sz="2400" b="1" spc="-10" dirty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L="354965" marR="6350" indent="-342900" algn="just">
              <a:lnSpc>
                <a:spcPct val="100000"/>
              </a:lnSpc>
              <a:spcBef>
                <a:spcPts val="575"/>
              </a:spcBef>
              <a:buFont typeface="Wingdings"/>
              <a:buChar char=""/>
              <a:tabLst>
                <a:tab pos="354965" algn="l"/>
              </a:tabLst>
            </a:pPr>
            <a:r>
              <a:rPr sz="2400" b="1" dirty="0">
                <a:latin typeface="Times New Roman"/>
                <a:cs typeface="Times New Roman"/>
              </a:rPr>
              <a:t>Nota</a:t>
            </a:r>
            <a:r>
              <a:rPr sz="2400" b="1" spc="484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MEd</a:t>
            </a:r>
            <a:r>
              <a:rPr sz="2400" b="1" spc="49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nr.28.259/2000</a:t>
            </a:r>
            <a:r>
              <a:rPr sz="2400" b="1" spc="484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privind</a:t>
            </a:r>
            <a:r>
              <a:rPr sz="2400" b="1" spc="49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documentele</a:t>
            </a:r>
            <a:r>
              <a:rPr sz="2400" b="1" spc="484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de</a:t>
            </a:r>
            <a:r>
              <a:rPr sz="2400" b="1" spc="49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evidenţă</a:t>
            </a:r>
            <a:r>
              <a:rPr sz="2400" b="1" spc="484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a</a:t>
            </a:r>
            <a:r>
              <a:rPr sz="2400" b="1" spc="484" dirty="0">
                <a:latin typeface="Times New Roman"/>
                <a:cs typeface="Times New Roman"/>
              </a:rPr>
              <a:t>  </a:t>
            </a:r>
            <a:r>
              <a:rPr sz="2400" b="1" spc="-10" dirty="0">
                <a:latin typeface="Times New Roman"/>
                <a:cs typeface="Times New Roman"/>
              </a:rPr>
              <a:t>activităţii </a:t>
            </a:r>
            <a:r>
              <a:rPr sz="2400" b="1" dirty="0">
                <a:latin typeface="Times New Roman"/>
                <a:cs typeface="Times New Roman"/>
              </a:rPr>
              <a:t>educatoarelor</a:t>
            </a:r>
            <a:r>
              <a:rPr sz="2400" b="1" spc="8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din</a:t>
            </a:r>
            <a:r>
              <a:rPr sz="2400" b="1" spc="9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învăţământul</a:t>
            </a:r>
            <a:r>
              <a:rPr sz="2400" b="1" spc="10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preuniversitar</a:t>
            </a:r>
            <a:r>
              <a:rPr sz="2400" b="1" spc="8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(ref.la</a:t>
            </a:r>
            <a:r>
              <a:rPr sz="2400" b="1" spc="9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Condica</a:t>
            </a:r>
            <a:r>
              <a:rPr sz="2400" b="1" spc="10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de</a:t>
            </a:r>
            <a:r>
              <a:rPr sz="2400" b="1" spc="10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prezenţă</a:t>
            </a:r>
            <a:r>
              <a:rPr sz="2400" b="1" spc="110" dirty="0">
                <a:latin typeface="Times New Roman"/>
                <a:cs typeface="Times New Roman"/>
              </a:rPr>
              <a:t>  </a:t>
            </a:r>
            <a:r>
              <a:rPr sz="2400" b="1" spc="-25" dirty="0">
                <a:latin typeface="Times New Roman"/>
                <a:cs typeface="Times New Roman"/>
              </a:rPr>
              <a:t>şi </a:t>
            </a:r>
            <a:r>
              <a:rPr sz="2400" b="1" dirty="0">
                <a:latin typeface="Times New Roman"/>
                <a:cs typeface="Times New Roman"/>
              </a:rPr>
              <a:t>evidenţă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activităţii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educatoarei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-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Caietul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educatoarei);</a:t>
            </a:r>
            <a:endParaRPr sz="2400">
              <a:latin typeface="Times New Roman"/>
              <a:cs typeface="Times New Roman"/>
            </a:endParaRPr>
          </a:p>
          <a:p>
            <a:pPr marL="354965" marR="5715" indent="-342900" algn="just">
              <a:lnSpc>
                <a:spcPct val="100000"/>
              </a:lnSpc>
              <a:spcBef>
                <a:spcPts val="575"/>
              </a:spcBef>
              <a:buFont typeface="Wingdings"/>
              <a:buChar char=""/>
              <a:tabLst>
                <a:tab pos="354965" algn="l"/>
              </a:tabLst>
            </a:pPr>
            <a:r>
              <a:rPr sz="2400" b="1" dirty="0">
                <a:latin typeface="Times New Roman"/>
                <a:cs typeface="Times New Roman"/>
              </a:rPr>
              <a:t>Adresa</a:t>
            </a:r>
            <a:r>
              <a:rPr sz="2400" b="1" spc="229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MEd</a:t>
            </a:r>
            <a:r>
              <a:rPr sz="2400" b="1" spc="229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nr.</a:t>
            </a:r>
            <a:r>
              <a:rPr sz="2400" b="1" spc="229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40.377/2000</a:t>
            </a:r>
            <a:r>
              <a:rPr sz="2400" b="1" spc="229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privind</a:t>
            </a:r>
            <a:r>
              <a:rPr sz="2400" b="1" spc="229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documentele</a:t>
            </a:r>
            <a:r>
              <a:rPr sz="2400" b="1" spc="22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de</a:t>
            </a:r>
            <a:r>
              <a:rPr sz="2400" b="1" spc="23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evidenţă</a:t>
            </a:r>
            <a:r>
              <a:rPr sz="2400" b="1" spc="229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a</a:t>
            </a:r>
            <a:r>
              <a:rPr sz="2400" b="1" spc="235" dirty="0">
                <a:latin typeface="Times New Roman"/>
                <a:cs typeface="Times New Roman"/>
              </a:rPr>
              <a:t>  </a:t>
            </a:r>
            <a:r>
              <a:rPr sz="2400" b="1" spc="-10" dirty="0">
                <a:latin typeface="Times New Roman"/>
                <a:cs typeface="Times New Roman"/>
              </a:rPr>
              <a:t>activităţii </a:t>
            </a:r>
            <a:r>
              <a:rPr sz="2400" b="1" dirty="0">
                <a:latin typeface="Times New Roman"/>
                <a:cs typeface="Times New Roman"/>
              </a:rPr>
              <a:t>educatoarelor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din</a:t>
            </a:r>
            <a:r>
              <a:rPr sz="2400" b="1" spc="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învăţământul</a:t>
            </a:r>
            <a:r>
              <a:rPr sz="2400" b="1" spc="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preuniversitar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care</a:t>
            </a:r>
            <a:r>
              <a:rPr sz="2400" b="1" spc="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lucrează</a:t>
            </a:r>
            <a:r>
              <a:rPr sz="2400" b="1" spc="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la</a:t>
            </a:r>
            <a:r>
              <a:rPr sz="2400" b="1" spc="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grupele</a:t>
            </a:r>
            <a:r>
              <a:rPr sz="2400" b="1" spc="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cu</a:t>
            </a:r>
            <a:r>
              <a:rPr sz="2400" b="1" spc="5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predare </a:t>
            </a:r>
            <a:r>
              <a:rPr sz="2400" b="1" dirty="0">
                <a:latin typeface="Times New Roman"/>
                <a:cs typeface="Times New Roman"/>
              </a:rPr>
              <a:t>în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limba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minorităţilor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naţionale;</a:t>
            </a:r>
            <a:endParaRPr sz="2400">
              <a:latin typeface="Times New Roman"/>
              <a:cs typeface="Times New Roman"/>
            </a:endParaRPr>
          </a:p>
          <a:p>
            <a:pPr marL="354965" indent="-342265" algn="just">
              <a:lnSpc>
                <a:spcPct val="100000"/>
              </a:lnSpc>
              <a:spcBef>
                <a:spcPts val="575"/>
              </a:spcBef>
              <a:buFont typeface="Wingdings"/>
              <a:buChar char=""/>
              <a:tabLst>
                <a:tab pos="354965" algn="l"/>
              </a:tabLst>
            </a:pPr>
            <a:r>
              <a:rPr sz="2400" b="1" dirty="0">
                <a:latin typeface="Times New Roman"/>
                <a:cs typeface="Times New Roman"/>
              </a:rPr>
              <a:t>Adresa</a:t>
            </a:r>
            <a:r>
              <a:rPr sz="2400" b="1" spc="4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MEd</a:t>
            </a:r>
            <a:r>
              <a:rPr sz="2400" b="1" spc="4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nr.46.267/2010</a:t>
            </a:r>
            <a:r>
              <a:rPr sz="2400" b="1" spc="4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privind</a:t>
            </a:r>
            <a:r>
              <a:rPr sz="2400" b="1" spc="4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activitățile</a:t>
            </a:r>
            <a:r>
              <a:rPr sz="2400" b="1" spc="4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specifice</a:t>
            </a:r>
            <a:r>
              <a:rPr sz="2400" b="1" spc="4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funcției</a:t>
            </a:r>
            <a:r>
              <a:rPr sz="2400" b="1" spc="4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de</a:t>
            </a:r>
            <a:r>
              <a:rPr sz="2400" b="1" spc="4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diriginte</a:t>
            </a:r>
            <a:r>
              <a:rPr sz="2400" b="1" spc="455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în</a:t>
            </a:r>
            <a:endParaRPr sz="2400">
              <a:latin typeface="Times New Roman"/>
              <a:cs typeface="Times New Roman"/>
            </a:endParaRPr>
          </a:p>
          <a:p>
            <a:pPr marL="354965" algn="just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învățământul</a:t>
            </a:r>
            <a:r>
              <a:rPr sz="2400" b="1" spc="-15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preșcolar.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8915" y="293243"/>
            <a:ext cx="7038340" cy="10013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305" dirty="0"/>
              <a:t>Educație</a:t>
            </a:r>
            <a:r>
              <a:rPr spc="-20" dirty="0"/>
              <a:t> </a:t>
            </a:r>
            <a:r>
              <a:rPr dirty="0"/>
              <a:t>timpurie</a:t>
            </a:r>
            <a:r>
              <a:rPr spc="-6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calitate</a:t>
            </a:r>
            <a:r>
              <a:rPr spc="-35" dirty="0"/>
              <a:t> </a:t>
            </a:r>
            <a:r>
              <a:rPr dirty="0" err="1"/>
              <a:t>pentru</a:t>
            </a:r>
            <a:r>
              <a:rPr spc="-40" dirty="0"/>
              <a:t> </a:t>
            </a:r>
            <a:r>
              <a:rPr spc="-615" dirty="0" err="1"/>
              <a:t>toți</a:t>
            </a:r>
            <a:r>
              <a:rPr spc="-615" dirty="0"/>
              <a:t> </a:t>
            </a:r>
            <a:r>
              <a:rPr spc="-10" dirty="0" err="1"/>
              <a:t>copiii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208279" y="1163067"/>
            <a:ext cx="6715125" cy="4796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18415" indent="-342900">
              <a:lnSpc>
                <a:spcPct val="150000"/>
              </a:lnSpc>
              <a:spcBef>
                <a:spcPts val="100"/>
              </a:spcBef>
              <a:buFont typeface="Wingdings"/>
              <a:buChar char=""/>
              <a:tabLst>
                <a:tab pos="355600" algn="l"/>
              </a:tabLst>
            </a:pPr>
            <a:r>
              <a:rPr sz="2800" b="1" i="1" dirty="0">
                <a:latin typeface="Times New Roman"/>
                <a:cs typeface="Times New Roman"/>
              </a:rPr>
              <a:t>Copiii</a:t>
            </a:r>
            <a:r>
              <a:rPr sz="2800" b="1" i="1" spc="-75" dirty="0">
                <a:latin typeface="Times New Roman"/>
                <a:cs typeface="Times New Roman"/>
              </a:rPr>
              <a:t> </a:t>
            </a:r>
            <a:r>
              <a:rPr sz="2800" b="1" i="1" dirty="0">
                <a:latin typeface="Times New Roman"/>
                <a:cs typeface="Times New Roman"/>
              </a:rPr>
              <a:t>vulnerabili/din</a:t>
            </a:r>
            <a:r>
              <a:rPr sz="2800" b="1" i="1" spc="-80" dirty="0">
                <a:latin typeface="Times New Roman"/>
                <a:cs typeface="Times New Roman"/>
              </a:rPr>
              <a:t> </a:t>
            </a:r>
            <a:r>
              <a:rPr sz="2800" b="1" i="1" dirty="0">
                <a:latin typeface="Times New Roman"/>
                <a:cs typeface="Times New Roman"/>
              </a:rPr>
              <a:t>medii</a:t>
            </a:r>
            <a:r>
              <a:rPr sz="2800" b="1" i="1" spc="-65" dirty="0">
                <a:latin typeface="Times New Roman"/>
                <a:cs typeface="Times New Roman"/>
              </a:rPr>
              <a:t> </a:t>
            </a:r>
            <a:r>
              <a:rPr sz="2800" b="1" i="1" dirty="0">
                <a:latin typeface="Times New Roman"/>
                <a:cs typeface="Times New Roman"/>
              </a:rPr>
              <a:t>dezavantajate</a:t>
            </a:r>
            <a:r>
              <a:rPr sz="2800" b="1" i="1" spc="-100" dirty="0">
                <a:latin typeface="Times New Roman"/>
                <a:cs typeface="Times New Roman"/>
              </a:rPr>
              <a:t> </a:t>
            </a:r>
            <a:r>
              <a:rPr sz="2800" b="1" i="1" spc="-50" dirty="0">
                <a:latin typeface="Times New Roman"/>
                <a:cs typeface="Times New Roman"/>
              </a:rPr>
              <a:t>- </a:t>
            </a:r>
            <a:r>
              <a:rPr sz="2800" b="1" i="1" dirty="0">
                <a:latin typeface="Times New Roman"/>
                <a:cs typeface="Times New Roman"/>
              </a:rPr>
              <a:t>o</a:t>
            </a:r>
            <a:r>
              <a:rPr sz="2800" b="1" i="1" spc="-15" dirty="0">
                <a:latin typeface="Times New Roman"/>
                <a:cs typeface="Times New Roman"/>
              </a:rPr>
              <a:t> </a:t>
            </a:r>
            <a:r>
              <a:rPr sz="2800" b="1" i="1" spc="-10" dirty="0">
                <a:latin typeface="Times New Roman"/>
                <a:cs typeface="Times New Roman"/>
              </a:rPr>
              <a:t>prioritate</a:t>
            </a:r>
            <a:endParaRPr sz="2800">
              <a:latin typeface="Times New Roman"/>
              <a:cs typeface="Times New Roman"/>
            </a:endParaRPr>
          </a:p>
          <a:p>
            <a:pPr marL="640080" marR="215900" lvl="1" indent="-342900">
              <a:lnSpc>
                <a:spcPct val="100000"/>
              </a:lnSpc>
              <a:spcBef>
                <a:spcPts val="600"/>
              </a:spcBef>
              <a:buFont typeface="Wingdings"/>
              <a:buChar char=""/>
              <a:tabLst>
                <a:tab pos="640080" algn="l"/>
              </a:tabLst>
            </a:pPr>
            <a:r>
              <a:rPr sz="2800" dirty="0">
                <a:latin typeface="Times New Roman"/>
                <a:cs typeface="Times New Roman"/>
              </a:rPr>
              <a:t>Promovarea</a:t>
            </a:r>
            <a:r>
              <a:rPr sz="2800" spc="-10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prevederilor</a:t>
            </a:r>
            <a:r>
              <a:rPr sz="2800" spc="-11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Legii </a:t>
            </a:r>
            <a:r>
              <a:rPr sz="2800" spc="-20" dirty="0">
                <a:latin typeface="Times New Roman"/>
                <a:cs typeface="Times New Roman"/>
              </a:rPr>
              <a:t>nr.248/2015,</a:t>
            </a:r>
            <a:r>
              <a:rPr sz="2800" spc="-8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republicată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(2020),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privind </a:t>
            </a:r>
            <a:r>
              <a:rPr sz="2800" dirty="0">
                <a:latin typeface="Times New Roman"/>
                <a:cs typeface="Times New Roman"/>
              </a:rPr>
              <a:t>stimularea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participării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în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învățământul </a:t>
            </a:r>
            <a:r>
              <a:rPr sz="2800" dirty="0">
                <a:latin typeface="Times New Roman"/>
                <a:cs typeface="Times New Roman"/>
              </a:rPr>
              <a:t>preșcolar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copiilor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provenind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din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familii defavorizate.</a:t>
            </a:r>
            <a:endParaRPr sz="2800">
              <a:latin typeface="Times New Roman"/>
              <a:cs typeface="Times New Roman"/>
            </a:endParaRPr>
          </a:p>
          <a:p>
            <a:pPr marL="640080" marR="5080" lvl="1" indent="-342900">
              <a:lnSpc>
                <a:spcPct val="100000"/>
              </a:lnSpc>
              <a:buFont typeface="Wingdings"/>
              <a:buChar char=""/>
              <a:tabLst>
                <a:tab pos="640080" algn="l"/>
              </a:tabLst>
            </a:pPr>
            <a:r>
              <a:rPr sz="2800" dirty="0">
                <a:latin typeface="Times New Roman"/>
                <a:cs typeface="Times New Roman"/>
              </a:rPr>
              <a:t>Colaborarea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cu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spc="-170" dirty="0">
                <a:latin typeface="Times New Roman"/>
                <a:cs typeface="Times New Roman"/>
              </a:rPr>
              <a:t>UAT-</a:t>
            </a:r>
            <a:r>
              <a:rPr sz="2800" dirty="0">
                <a:latin typeface="Times New Roman"/>
                <a:cs typeface="Times New Roman"/>
              </a:rPr>
              <a:t>urile,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direcțiile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de </a:t>
            </a:r>
            <a:r>
              <a:rPr sz="2800" dirty="0">
                <a:latin typeface="Times New Roman"/>
                <a:cs typeface="Times New Roman"/>
              </a:rPr>
              <a:t>asistență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socială,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direcțiile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pentru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protecția </a:t>
            </a:r>
            <a:r>
              <a:rPr sz="2800" dirty="0">
                <a:latin typeface="Times New Roman"/>
                <a:cs typeface="Times New Roman"/>
              </a:rPr>
              <a:t>copilului,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etc.</a:t>
            </a:r>
            <a:endParaRPr sz="28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20000" y="71628"/>
            <a:ext cx="4571999" cy="678637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8915" y="138302"/>
            <a:ext cx="7038340" cy="10013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305" dirty="0"/>
              <a:t>Educație</a:t>
            </a:r>
            <a:r>
              <a:rPr spc="-20" dirty="0"/>
              <a:t> </a:t>
            </a:r>
            <a:r>
              <a:rPr dirty="0"/>
              <a:t>timpurie</a:t>
            </a:r>
            <a:r>
              <a:rPr spc="-6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calitate</a:t>
            </a:r>
            <a:r>
              <a:rPr spc="-35" dirty="0"/>
              <a:t> </a:t>
            </a:r>
            <a:r>
              <a:rPr dirty="0"/>
              <a:t>pentru</a:t>
            </a:r>
            <a:r>
              <a:rPr spc="-40" dirty="0"/>
              <a:t> </a:t>
            </a:r>
            <a:r>
              <a:rPr spc="-615" dirty="0"/>
              <a:t>toți </a:t>
            </a:r>
            <a:r>
              <a:rPr spc="-10" dirty="0"/>
              <a:t>copiii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19455" y="1150620"/>
            <a:ext cx="6157595" cy="4991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1143635" indent="-344170">
              <a:lnSpc>
                <a:spcPct val="150000"/>
              </a:lnSpc>
              <a:spcBef>
                <a:spcPts val="100"/>
              </a:spcBef>
              <a:buSzPct val="96875"/>
              <a:buFont typeface="Wingdings"/>
              <a:buChar char=""/>
              <a:tabLst>
                <a:tab pos="354965" algn="l"/>
                <a:tab pos="374650" algn="l"/>
              </a:tabLst>
            </a:pPr>
            <a:r>
              <a:rPr sz="3200" b="1" i="1" dirty="0">
                <a:latin typeface="Times New Roman"/>
                <a:cs typeface="Times New Roman"/>
              </a:rPr>
              <a:t>	Copiii</a:t>
            </a:r>
            <a:r>
              <a:rPr sz="3200" b="1" i="1" spc="-65" dirty="0">
                <a:latin typeface="Times New Roman"/>
                <a:cs typeface="Times New Roman"/>
              </a:rPr>
              <a:t> </a:t>
            </a:r>
            <a:r>
              <a:rPr sz="3200" b="1" i="1" dirty="0">
                <a:latin typeface="Times New Roman"/>
                <a:cs typeface="Times New Roman"/>
              </a:rPr>
              <a:t>vulnerabili/din</a:t>
            </a:r>
            <a:r>
              <a:rPr sz="3200" b="1" i="1" spc="-75" dirty="0">
                <a:latin typeface="Times New Roman"/>
                <a:cs typeface="Times New Roman"/>
              </a:rPr>
              <a:t> </a:t>
            </a:r>
            <a:r>
              <a:rPr sz="3200" b="1" i="1" spc="-10" dirty="0">
                <a:latin typeface="Times New Roman"/>
                <a:cs typeface="Times New Roman"/>
              </a:rPr>
              <a:t>medii </a:t>
            </a:r>
            <a:r>
              <a:rPr sz="3200" b="1" i="1" dirty="0">
                <a:latin typeface="Times New Roman"/>
                <a:cs typeface="Times New Roman"/>
              </a:rPr>
              <a:t>dezavantajate</a:t>
            </a:r>
            <a:r>
              <a:rPr sz="3200" b="1" i="1" spc="-55" dirty="0">
                <a:latin typeface="Times New Roman"/>
                <a:cs typeface="Times New Roman"/>
              </a:rPr>
              <a:t> </a:t>
            </a:r>
            <a:r>
              <a:rPr sz="3200" b="1" i="1" dirty="0">
                <a:latin typeface="Times New Roman"/>
                <a:cs typeface="Times New Roman"/>
              </a:rPr>
              <a:t>-</a:t>
            </a:r>
            <a:r>
              <a:rPr sz="3200" b="1" i="1" spc="-30" dirty="0">
                <a:latin typeface="Times New Roman"/>
                <a:cs typeface="Times New Roman"/>
              </a:rPr>
              <a:t> </a:t>
            </a:r>
            <a:r>
              <a:rPr sz="3200" b="1" i="1" dirty="0">
                <a:latin typeface="Times New Roman"/>
                <a:cs typeface="Times New Roman"/>
              </a:rPr>
              <a:t>o</a:t>
            </a:r>
            <a:r>
              <a:rPr sz="3200" b="1" i="1" spc="-25" dirty="0">
                <a:latin typeface="Times New Roman"/>
                <a:cs typeface="Times New Roman"/>
              </a:rPr>
              <a:t> </a:t>
            </a:r>
            <a:r>
              <a:rPr sz="3200" b="1" i="1" spc="-10" dirty="0">
                <a:latin typeface="Times New Roman"/>
                <a:cs typeface="Times New Roman"/>
              </a:rPr>
              <a:t>prioritate</a:t>
            </a:r>
            <a:endParaRPr sz="3200">
              <a:latin typeface="Times New Roman"/>
              <a:cs typeface="Times New Roman"/>
            </a:endParaRPr>
          </a:p>
          <a:p>
            <a:pPr marL="640080" marR="102235" lvl="1" indent="-342900">
              <a:lnSpc>
                <a:spcPct val="100000"/>
              </a:lnSpc>
              <a:spcBef>
                <a:spcPts val="700"/>
              </a:spcBef>
              <a:buFont typeface="Wingdings"/>
              <a:buChar char=""/>
              <a:tabLst>
                <a:tab pos="640080" algn="l"/>
              </a:tabLst>
            </a:pPr>
            <a:r>
              <a:rPr sz="2800" dirty="0">
                <a:latin typeface="Times New Roman"/>
                <a:cs typeface="Times New Roman"/>
              </a:rPr>
              <a:t>Crearea/consolidarea</a:t>
            </a:r>
            <a:r>
              <a:rPr sz="2800" spc="-17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comunităților </a:t>
            </a:r>
            <a:r>
              <a:rPr sz="2800" dirty="0">
                <a:latin typeface="Times New Roman"/>
                <a:cs typeface="Times New Roman"/>
              </a:rPr>
              <a:t>profesionale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de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învățare/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de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sprijin. </a:t>
            </a:r>
            <a:r>
              <a:rPr sz="2800" dirty="0">
                <a:latin typeface="Times New Roman"/>
                <a:cs typeface="Times New Roman"/>
              </a:rPr>
              <a:t>Cunoașterea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și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diseminarea </a:t>
            </a:r>
            <a:r>
              <a:rPr sz="2800" dirty="0">
                <a:latin typeface="Times New Roman"/>
                <a:cs typeface="Times New Roman"/>
              </a:rPr>
              <a:t>informațiilor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privind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rețeaua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locală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de </a:t>
            </a:r>
            <a:r>
              <a:rPr sz="2800" spc="-10" dirty="0">
                <a:latin typeface="Times New Roman"/>
                <a:cs typeface="Times New Roman"/>
              </a:rPr>
              <a:t>intervenție.</a:t>
            </a:r>
            <a:endParaRPr sz="2800">
              <a:latin typeface="Times New Roman"/>
              <a:cs typeface="Times New Roman"/>
            </a:endParaRPr>
          </a:p>
          <a:p>
            <a:pPr marL="640080" marR="5080" lvl="1" indent="-342900">
              <a:lnSpc>
                <a:spcPct val="100000"/>
              </a:lnSpc>
              <a:buFont typeface="Wingdings"/>
              <a:buChar char=""/>
              <a:tabLst>
                <a:tab pos="640080" algn="l"/>
              </a:tabLst>
            </a:pPr>
            <a:r>
              <a:rPr sz="2800" dirty="0">
                <a:latin typeface="Times New Roman"/>
                <a:cs typeface="Times New Roman"/>
              </a:rPr>
              <a:t>Inspectorul</a:t>
            </a:r>
            <a:r>
              <a:rPr sz="2800" spc="-9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pentru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educație </a:t>
            </a:r>
            <a:r>
              <a:rPr sz="2800" dirty="0">
                <a:latin typeface="Times New Roman"/>
                <a:cs typeface="Times New Roman"/>
              </a:rPr>
              <a:t>timpurie/Directorul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unității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–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agenți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de </a:t>
            </a:r>
            <a:r>
              <a:rPr sz="2800" dirty="0">
                <a:latin typeface="Times New Roman"/>
                <a:cs typeface="Times New Roman"/>
              </a:rPr>
              <a:t>mediere,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persoane</a:t>
            </a:r>
            <a:r>
              <a:rPr sz="2800" spc="-8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resursă.</a:t>
            </a:r>
            <a:endParaRPr sz="28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20000" y="0"/>
            <a:ext cx="4571999" cy="685799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5" dirty="0"/>
              <a:t>Educație</a:t>
            </a:r>
            <a:r>
              <a:rPr spc="-20" dirty="0"/>
              <a:t> </a:t>
            </a:r>
            <a:r>
              <a:rPr dirty="0"/>
              <a:t>timpurie</a:t>
            </a:r>
            <a:r>
              <a:rPr spc="-6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calitate</a:t>
            </a:r>
            <a:r>
              <a:rPr spc="-25" dirty="0"/>
              <a:t> </a:t>
            </a:r>
            <a:r>
              <a:rPr dirty="0"/>
              <a:t>pentru</a:t>
            </a:r>
            <a:r>
              <a:rPr spc="-35" dirty="0"/>
              <a:t> </a:t>
            </a:r>
            <a:r>
              <a:rPr spc="-595" dirty="0"/>
              <a:t>toți</a:t>
            </a:r>
            <a:r>
              <a:rPr spc="-5" dirty="0"/>
              <a:t> </a:t>
            </a:r>
            <a:r>
              <a:rPr spc="-10" dirty="0"/>
              <a:t>copiii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8350" y="881382"/>
            <a:ext cx="10726420" cy="45643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1308100" indent="-344170">
              <a:lnSpc>
                <a:spcPct val="150000"/>
              </a:lnSpc>
              <a:spcBef>
                <a:spcPts val="100"/>
              </a:spcBef>
              <a:buSzPct val="96875"/>
              <a:buFont typeface="Wingdings"/>
              <a:buChar char=""/>
              <a:tabLst>
                <a:tab pos="354965" algn="l"/>
                <a:tab pos="374650" algn="l"/>
              </a:tabLst>
            </a:pPr>
            <a:r>
              <a:rPr sz="3200" b="1" i="1" dirty="0">
                <a:latin typeface="Times New Roman"/>
                <a:cs typeface="Times New Roman"/>
              </a:rPr>
              <a:t>	Aplicarea</a:t>
            </a:r>
            <a:r>
              <a:rPr sz="3200" b="1" i="1" spc="-85" dirty="0">
                <a:latin typeface="Times New Roman"/>
                <a:cs typeface="Times New Roman"/>
              </a:rPr>
              <a:t> </a:t>
            </a:r>
            <a:r>
              <a:rPr sz="3200" b="1" i="1" dirty="0">
                <a:latin typeface="Times New Roman"/>
                <a:cs typeface="Times New Roman"/>
              </a:rPr>
              <a:t>unitară</a:t>
            </a:r>
            <a:r>
              <a:rPr sz="3200" b="1" i="1" spc="-60" dirty="0">
                <a:latin typeface="Times New Roman"/>
                <a:cs typeface="Times New Roman"/>
              </a:rPr>
              <a:t> </a:t>
            </a:r>
            <a:r>
              <a:rPr sz="3200" b="1" i="1" dirty="0">
                <a:latin typeface="Times New Roman"/>
                <a:cs typeface="Times New Roman"/>
              </a:rPr>
              <a:t>a</a:t>
            </a:r>
            <a:r>
              <a:rPr sz="3200" b="1" i="1" spc="-60" dirty="0">
                <a:latin typeface="Times New Roman"/>
                <a:cs typeface="Times New Roman"/>
              </a:rPr>
              <a:t> </a:t>
            </a:r>
            <a:r>
              <a:rPr sz="3200" b="1" i="1" dirty="0">
                <a:latin typeface="Times New Roman"/>
                <a:cs typeface="Times New Roman"/>
              </a:rPr>
              <a:t>curriculumului</a:t>
            </a:r>
            <a:r>
              <a:rPr sz="3200" b="1" i="1" spc="-80" dirty="0">
                <a:latin typeface="Times New Roman"/>
                <a:cs typeface="Times New Roman"/>
              </a:rPr>
              <a:t> </a:t>
            </a:r>
            <a:r>
              <a:rPr sz="3200" b="1" i="1" dirty="0">
                <a:latin typeface="Times New Roman"/>
                <a:cs typeface="Times New Roman"/>
              </a:rPr>
              <a:t>(nivel</a:t>
            </a:r>
            <a:r>
              <a:rPr sz="3200" b="1" i="1" spc="-80" dirty="0">
                <a:latin typeface="Times New Roman"/>
                <a:cs typeface="Times New Roman"/>
              </a:rPr>
              <a:t> </a:t>
            </a:r>
            <a:r>
              <a:rPr sz="3200" b="1" i="1" dirty="0">
                <a:latin typeface="Times New Roman"/>
                <a:cs typeface="Times New Roman"/>
              </a:rPr>
              <a:t>preșcolar</a:t>
            </a:r>
            <a:r>
              <a:rPr sz="3200" b="1" i="1" spc="-75" dirty="0">
                <a:latin typeface="Times New Roman"/>
                <a:cs typeface="Times New Roman"/>
              </a:rPr>
              <a:t> </a:t>
            </a:r>
            <a:r>
              <a:rPr sz="3200" b="1" i="1" spc="-25" dirty="0">
                <a:latin typeface="Times New Roman"/>
                <a:cs typeface="Times New Roman"/>
              </a:rPr>
              <a:t>și </a:t>
            </a:r>
            <a:r>
              <a:rPr sz="3200" b="1" i="1" spc="-10" dirty="0">
                <a:latin typeface="Times New Roman"/>
                <a:cs typeface="Times New Roman"/>
              </a:rPr>
              <a:t>antepreșcolar):</a:t>
            </a:r>
            <a:endParaRPr sz="3200">
              <a:latin typeface="Times New Roman"/>
              <a:cs typeface="Times New Roman"/>
            </a:endParaRPr>
          </a:p>
          <a:p>
            <a:pPr marL="640715" marR="5080" lvl="1" indent="-275590">
              <a:lnSpc>
                <a:spcPct val="100000"/>
              </a:lnSpc>
              <a:spcBef>
                <a:spcPts val="700"/>
              </a:spcBef>
              <a:buSzPct val="96428"/>
              <a:buFont typeface="Wingdings"/>
              <a:buChar char=""/>
              <a:tabLst>
                <a:tab pos="640715" algn="l"/>
                <a:tab pos="647700" algn="l"/>
              </a:tabLst>
            </a:pPr>
            <a:r>
              <a:rPr sz="2800" dirty="0">
                <a:latin typeface="Times New Roman"/>
                <a:cs typeface="Times New Roman"/>
              </a:rPr>
              <a:t>	Cunoașterea</a:t>
            </a:r>
            <a:r>
              <a:rPr sz="2800" spc="-10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Curriculumului</a:t>
            </a:r>
            <a:r>
              <a:rPr sz="2800" spc="-10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pentru</a:t>
            </a:r>
            <a:r>
              <a:rPr sz="2800" spc="-9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educație</a:t>
            </a:r>
            <a:r>
              <a:rPr sz="2800" spc="-8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timpurie;</a:t>
            </a:r>
            <a:r>
              <a:rPr sz="2800" spc="-9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prelucrarea </a:t>
            </a:r>
            <a:r>
              <a:rPr sz="2800" dirty="0">
                <a:latin typeface="Times New Roman"/>
                <a:cs typeface="Times New Roman"/>
              </a:rPr>
              <a:t>conținutului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în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activități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metodice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la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nivelul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unității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de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învățământ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și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la </a:t>
            </a:r>
            <a:r>
              <a:rPr sz="2800" dirty="0">
                <a:latin typeface="Times New Roman"/>
                <a:cs typeface="Times New Roman"/>
              </a:rPr>
              <a:t>nivel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județean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(cercuri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pedagogice,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dar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nu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numai).</a:t>
            </a:r>
            <a:endParaRPr sz="2800">
              <a:latin typeface="Times New Roman"/>
              <a:cs typeface="Times New Roman"/>
            </a:endParaRPr>
          </a:p>
          <a:p>
            <a:pPr marL="640715" marR="804545" lvl="1" indent="-275590">
              <a:lnSpc>
                <a:spcPct val="100000"/>
              </a:lnSpc>
              <a:buSzPct val="96428"/>
              <a:buFont typeface="Wingdings"/>
              <a:buChar char=""/>
              <a:tabLst>
                <a:tab pos="640715" algn="l"/>
                <a:tab pos="647700" algn="l"/>
              </a:tabLst>
            </a:pPr>
            <a:r>
              <a:rPr sz="2800" dirty="0">
                <a:latin typeface="Times New Roman"/>
                <a:cs typeface="Times New Roman"/>
              </a:rPr>
              <a:t>	Comunități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profesionale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de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învățare</a:t>
            </a:r>
            <a:r>
              <a:rPr sz="2800" spc="-8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în</a:t>
            </a:r>
            <a:r>
              <a:rPr sz="2800" b="1" spc="-5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sprijinul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personalului</a:t>
            </a:r>
            <a:r>
              <a:rPr sz="2800" spc="-100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din </a:t>
            </a:r>
            <a:r>
              <a:rPr sz="2800" dirty="0">
                <a:latin typeface="Times New Roman"/>
                <a:cs typeface="Times New Roman"/>
              </a:rPr>
              <a:t>creșe.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Intervenție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adaptată,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particularizată.</a:t>
            </a:r>
            <a:endParaRPr sz="2800">
              <a:latin typeface="Times New Roman"/>
              <a:cs typeface="Times New Roman"/>
            </a:endParaRPr>
          </a:p>
          <a:p>
            <a:pPr marL="640715" marR="1144905" lvl="1" indent="-275590">
              <a:lnSpc>
                <a:spcPct val="100000"/>
              </a:lnSpc>
              <a:buSzPct val="96428"/>
              <a:buFont typeface="Wingdings"/>
              <a:buChar char=""/>
              <a:tabLst>
                <a:tab pos="640715" algn="l"/>
                <a:tab pos="647700" algn="l"/>
              </a:tabLst>
            </a:pPr>
            <a:r>
              <a:rPr sz="2800" dirty="0">
                <a:latin typeface="Times New Roman"/>
                <a:cs typeface="Times New Roman"/>
              </a:rPr>
              <a:t>	Coordonarea</a:t>
            </a:r>
            <a:r>
              <a:rPr sz="2800" spc="-8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metodologică</a:t>
            </a:r>
            <a:r>
              <a:rPr sz="2800" spc="-9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creșelor,</a:t>
            </a:r>
            <a:r>
              <a:rPr sz="2800" spc="-8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mentorarea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personalului </a:t>
            </a:r>
            <a:r>
              <a:rPr sz="2800" dirty="0">
                <a:latin typeface="Times New Roman"/>
                <a:cs typeface="Times New Roman"/>
              </a:rPr>
              <a:t>didactic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din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creșe.</a:t>
            </a:r>
            <a:endParaRPr sz="28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23931" y="6702552"/>
            <a:ext cx="1484375" cy="15544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133076" y="5143500"/>
            <a:ext cx="1466088" cy="146608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5" dirty="0"/>
              <a:t>Educație</a:t>
            </a:r>
            <a:r>
              <a:rPr spc="-20" dirty="0"/>
              <a:t> </a:t>
            </a:r>
            <a:r>
              <a:rPr dirty="0"/>
              <a:t>timpurie</a:t>
            </a:r>
            <a:r>
              <a:rPr spc="-6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calitate</a:t>
            </a:r>
            <a:r>
              <a:rPr spc="-25" dirty="0"/>
              <a:t> </a:t>
            </a:r>
            <a:r>
              <a:rPr dirty="0"/>
              <a:t>pentru</a:t>
            </a:r>
            <a:r>
              <a:rPr spc="-35" dirty="0"/>
              <a:t> </a:t>
            </a:r>
            <a:r>
              <a:rPr spc="-595" dirty="0"/>
              <a:t>toți</a:t>
            </a:r>
            <a:r>
              <a:rPr spc="-5" dirty="0"/>
              <a:t> </a:t>
            </a:r>
            <a:r>
              <a:rPr spc="-10" dirty="0"/>
              <a:t>copiii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67970" y="1591843"/>
            <a:ext cx="11487150" cy="444627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700"/>
              </a:spcBef>
              <a:buFont typeface="Wingdings"/>
              <a:buChar char=""/>
              <a:tabLst>
                <a:tab pos="354965" algn="l"/>
              </a:tabLst>
            </a:pPr>
            <a:r>
              <a:rPr sz="2800" b="1" i="1" dirty="0">
                <a:latin typeface="Times New Roman"/>
                <a:cs typeface="Times New Roman"/>
              </a:rPr>
              <a:t>Aplicarea</a:t>
            </a:r>
            <a:r>
              <a:rPr sz="2800" b="1" i="1" spc="-60" dirty="0">
                <a:latin typeface="Times New Roman"/>
                <a:cs typeface="Times New Roman"/>
              </a:rPr>
              <a:t> </a:t>
            </a:r>
            <a:r>
              <a:rPr sz="2800" b="1" i="1" dirty="0">
                <a:latin typeface="Times New Roman"/>
                <a:cs typeface="Times New Roman"/>
              </a:rPr>
              <a:t>unitară</a:t>
            </a:r>
            <a:r>
              <a:rPr sz="2800" b="1" i="1" spc="-70" dirty="0">
                <a:latin typeface="Times New Roman"/>
                <a:cs typeface="Times New Roman"/>
              </a:rPr>
              <a:t> </a:t>
            </a:r>
            <a:r>
              <a:rPr sz="2800" b="1" i="1" dirty="0">
                <a:latin typeface="Times New Roman"/>
                <a:cs typeface="Times New Roman"/>
              </a:rPr>
              <a:t>a</a:t>
            </a:r>
            <a:r>
              <a:rPr sz="2800" b="1" i="1" spc="-50" dirty="0">
                <a:latin typeface="Times New Roman"/>
                <a:cs typeface="Times New Roman"/>
              </a:rPr>
              <a:t> </a:t>
            </a:r>
            <a:r>
              <a:rPr sz="2800" b="1" i="1" dirty="0">
                <a:latin typeface="Times New Roman"/>
                <a:cs typeface="Times New Roman"/>
              </a:rPr>
              <a:t>curriculumului</a:t>
            </a:r>
            <a:r>
              <a:rPr sz="2800" b="1" i="1" spc="-45" dirty="0">
                <a:latin typeface="Times New Roman"/>
                <a:cs typeface="Times New Roman"/>
              </a:rPr>
              <a:t> </a:t>
            </a:r>
            <a:r>
              <a:rPr sz="2800" b="1" i="1" dirty="0">
                <a:latin typeface="Times New Roman"/>
                <a:cs typeface="Times New Roman"/>
              </a:rPr>
              <a:t>(nivel</a:t>
            </a:r>
            <a:r>
              <a:rPr sz="2800" b="1" i="1" spc="-55" dirty="0">
                <a:latin typeface="Times New Roman"/>
                <a:cs typeface="Times New Roman"/>
              </a:rPr>
              <a:t> </a:t>
            </a:r>
            <a:r>
              <a:rPr sz="2800" b="1" i="1" dirty="0">
                <a:latin typeface="Times New Roman"/>
                <a:cs typeface="Times New Roman"/>
              </a:rPr>
              <a:t>preșcolar</a:t>
            </a:r>
            <a:r>
              <a:rPr sz="2800" b="1" i="1" spc="-70" dirty="0">
                <a:latin typeface="Times New Roman"/>
                <a:cs typeface="Times New Roman"/>
              </a:rPr>
              <a:t> </a:t>
            </a:r>
            <a:r>
              <a:rPr sz="2800" b="1" i="1" dirty="0">
                <a:latin typeface="Times New Roman"/>
                <a:cs typeface="Times New Roman"/>
              </a:rPr>
              <a:t>și</a:t>
            </a:r>
            <a:r>
              <a:rPr sz="2800" b="1" i="1" spc="-55" dirty="0">
                <a:latin typeface="Times New Roman"/>
                <a:cs typeface="Times New Roman"/>
              </a:rPr>
              <a:t> </a:t>
            </a:r>
            <a:r>
              <a:rPr sz="2800" b="1" i="1" spc="-10" dirty="0">
                <a:latin typeface="Times New Roman"/>
                <a:cs typeface="Times New Roman"/>
              </a:rPr>
              <a:t>antepreșcolar):</a:t>
            </a:r>
            <a:endParaRPr sz="2800">
              <a:latin typeface="Times New Roman"/>
              <a:cs typeface="Times New Roman"/>
            </a:endParaRPr>
          </a:p>
          <a:p>
            <a:pPr marL="647700" lvl="1" indent="-282575">
              <a:lnSpc>
                <a:spcPct val="100000"/>
              </a:lnSpc>
              <a:spcBef>
                <a:spcPts val="600"/>
              </a:spcBef>
              <a:buSzPct val="96428"/>
              <a:buFont typeface="Wingdings"/>
              <a:buChar char=""/>
              <a:tabLst>
                <a:tab pos="647700" algn="l"/>
              </a:tabLst>
            </a:pPr>
            <a:r>
              <a:rPr sz="2800" dirty="0">
                <a:latin typeface="Times New Roman"/>
                <a:cs typeface="Times New Roman"/>
              </a:rPr>
              <a:t>Abordarea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holistică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dezvoltării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copilului:</a:t>
            </a:r>
            <a:endParaRPr sz="2800">
              <a:latin typeface="Times New Roman"/>
              <a:cs typeface="Times New Roman"/>
            </a:endParaRPr>
          </a:p>
          <a:p>
            <a:pPr marL="640715" marR="116205" lvl="2" indent="296545">
              <a:lnSpc>
                <a:spcPct val="100000"/>
              </a:lnSpc>
              <a:buChar char="-"/>
              <a:tabLst>
                <a:tab pos="937260" algn="l"/>
              </a:tabLst>
            </a:pPr>
            <a:r>
              <a:rPr sz="2800" dirty="0">
                <a:latin typeface="Times New Roman"/>
                <a:cs typeface="Times New Roman"/>
              </a:rPr>
              <a:t>copilul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–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persoană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care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învață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încă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de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la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naștere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‣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crearea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mediilor </a:t>
            </a:r>
            <a:r>
              <a:rPr sz="2800" dirty="0">
                <a:latin typeface="Times New Roman"/>
                <a:cs typeface="Times New Roman"/>
              </a:rPr>
              <a:t>favorabile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pentru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învățare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și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dezvoltare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(inclusiv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prin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sprijinirea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învățării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în </a:t>
            </a:r>
            <a:r>
              <a:rPr sz="2800" spc="-10" dirty="0">
                <a:latin typeface="Times New Roman"/>
                <a:cs typeface="Times New Roman"/>
              </a:rPr>
              <a:t>familie);</a:t>
            </a:r>
            <a:endParaRPr sz="2800">
              <a:latin typeface="Times New Roman"/>
              <a:cs typeface="Times New Roman"/>
            </a:endParaRPr>
          </a:p>
          <a:p>
            <a:pPr marL="640715" marR="5080" lvl="2" indent="296545">
              <a:lnSpc>
                <a:spcPct val="100000"/>
              </a:lnSpc>
              <a:buChar char="-"/>
              <a:tabLst>
                <a:tab pos="937260" algn="l"/>
              </a:tabLst>
            </a:pPr>
            <a:r>
              <a:rPr sz="2800" dirty="0">
                <a:latin typeface="Times New Roman"/>
                <a:cs typeface="Times New Roman"/>
              </a:rPr>
              <a:t>intervenție</a:t>
            </a:r>
            <a:r>
              <a:rPr sz="2800" spc="-10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educațională</a:t>
            </a:r>
            <a:r>
              <a:rPr sz="2800" spc="-10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echilibrată,</a:t>
            </a:r>
            <a:r>
              <a:rPr sz="2800" spc="-9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ofertă</a:t>
            </a:r>
            <a:r>
              <a:rPr sz="2800" spc="-8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educațională</a:t>
            </a:r>
            <a:r>
              <a:rPr sz="2800" spc="-9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stimulativă</a:t>
            </a:r>
            <a:r>
              <a:rPr sz="2800" spc="-10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pentru </a:t>
            </a:r>
            <a:r>
              <a:rPr sz="2800" dirty="0">
                <a:latin typeface="Times New Roman"/>
                <a:cs typeface="Times New Roman"/>
              </a:rPr>
              <a:t>copil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(cele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5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domenii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de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dezvoltare);</a:t>
            </a:r>
            <a:endParaRPr sz="2800">
              <a:latin typeface="Times New Roman"/>
              <a:cs typeface="Times New Roman"/>
            </a:endParaRPr>
          </a:p>
          <a:p>
            <a:pPr marL="937260" lvl="2" indent="-208279">
              <a:lnSpc>
                <a:spcPct val="100000"/>
              </a:lnSpc>
              <a:spcBef>
                <a:spcPts val="5"/>
              </a:spcBef>
              <a:buChar char="-"/>
              <a:tabLst>
                <a:tab pos="937260" algn="l"/>
              </a:tabLst>
            </a:pPr>
            <a:r>
              <a:rPr sz="2800" dirty="0">
                <a:latin typeface="Times New Roman"/>
                <a:cs typeface="Times New Roman"/>
              </a:rPr>
              <a:t>implementarea</a:t>
            </a:r>
            <a:r>
              <a:rPr sz="2800" spc="-114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RFIDT;</a:t>
            </a:r>
            <a:endParaRPr sz="2800">
              <a:latin typeface="Times New Roman"/>
              <a:cs typeface="Times New Roman"/>
            </a:endParaRPr>
          </a:p>
          <a:p>
            <a:pPr marL="640715" marR="1113790" lvl="2" indent="296545">
              <a:lnSpc>
                <a:spcPct val="100000"/>
              </a:lnSpc>
              <a:buChar char="-"/>
              <a:tabLst>
                <a:tab pos="937260" algn="l"/>
              </a:tabLst>
            </a:pPr>
            <a:r>
              <a:rPr sz="2800" dirty="0">
                <a:latin typeface="Times New Roman"/>
                <a:cs typeface="Times New Roman"/>
              </a:rPr>
              <a:t>servicii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oferite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de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instituția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de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educație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timpurie: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îngrijire,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nutriție, </a:t>
            </a:r>
            <a:r>
              <a:rPr sz="2800" dirty="0">
                <a:latin typeface="Times New Roman"/>
                <a:cs typeface="Times New Roman"/>
              </a:rPr>
              <a:t>sănătate,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siguranță,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etc.</a:t>
            </a:r>
            <a:endParaRPr sz="28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8976" y="490728"/>
            <a:ext cx="1235963" cy="123596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1455</Words>
  <Application>Microsoft Office PowerPoint</Application>
  <PresentationFormat>Ecran lat</PresentationFormat>
  <Paragraphs>136</Paragraphs>
  <Slides>23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23</vt:i4>
      </vt:variant>
    </vt:vector>
  </HeadingPairs>
  <TitlesOfParts>
    <vt:vector size="24" baseType="lpstr">
      <vt:lpstr>Office Theme</vt:lpstr>
      <vt:lpstr>Prezentare PowerPoint</vt:lpstr>
      <vt:lpstr>Aplicarea Legii nr. 198/2023 și legislația subsecventă</vt:lpstr>
      <vt:lpstr>Legislație și  repere metodologice</vt:lpstr>
      <vt:lpstr>Legislație și repere metodologice</vt:lpstr>
      <vt:lpstr>Legislație și repere metodologice</vt:lpstr>
      <vt:lpstr>Educație timpurie de calitate pentru toți copiii</vt:lpstr>
      <vt:lpstr>Educație timpurie de calitate pentru toți copiii</vt:lpstr>
      <vt:lpstr>Educație timpurie de calitate pentru toți copiii</vt:lpstr>
      <vt:lpstr>Educație timpurie de calitate pentru toți copiii</vt:lpstr>
      <vt:lpstr>Educație timpurie de calitate pentru toți copiii</vt:lpstr>
      <vt:lpstr>Educație timpurie de calitate pentru toți copiii</vt:lpstr>
      <vt:lpstr>Educație timpurie de calitate pentru toți copiii</vt:lpstr>
      <vt:lpstr>Educație timpurie de calitate pentru toți copiii</vt:lpstr>
      <vt:lpstr>Educație timpurie de calitate pentru toți copiii</vt:lpstr>
      <vt:lpstr>Educație timpurie de calitate pentru toți copiii</vt:lpstr>
      <vt:lpstr>Educație timpurie de calitate pentru toți copiii</vt:lpstr>
      <vt:lpstr>Educație timpurie de calitate pentru toți copiii</vt:lpstr>
      <vt:lpstr>Relațiile cu părinții și comunitatea</vt:lpstr>
      <vt:lpstr>Prezentare PowerPoint</vt:lpstr>
      <vt:lpstr>DOCUMENTE ȘCOLARE ȘI INSTRUMENTE DE LUCRU</vt:lpstr>
      <vt:lpstr>Activitățile metodice - cercurile pedagogice</vt:lpstr>
      <vt:lpstr>Temă de reflecție</vt:lpstr>
      <vt:lpstr>Vă mulțumesc!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CONSFĂTUIRILE NAȚIONALE ALE  INSPECTORILOR PENTRU EDUCAȚIE TIMPURIE</dc:title>
  <dc:creator>Viorica Preda</dc:creator>
  <cp:lastModifiedBy>Steluta Constantinescu</cp:lastModifiedBy>
  <cp:revision>3</cp:revision>
  <dcterms:created xsi:type="dcterms:W3CDTF">2024-09-23T08:06:50Z</dcterms:created>
  <dcterms:modified xsi:type="dcterms:W3CDTF">2024-09-25T17:35:00Z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2024-09-12T00:00:00Z</vt:filetime>
  </property>
  <property fmtid="{D5CDD505-2E9C-101B-9397-08002B2CF9AE}" pid="3" name="Creator">
    <vt:lpwstr>Acrobat PDFMaker 24 for PowerPoint</vt:lpwstr>
  </property>
  <property fmtid="{D5CDD505-2E9C-101B-9397-08002B2CF9AE}" pid="4" name="ICV">
    <vt:lpwstr>325B152C3D4E400D935B448B6EC2B08D_13</vt:lpwstr>
  </property>
  <property fmtid="{D5CDD505-2E9C-101B-9397-08002B2CF9AE}" pid="5" name="KSOProductBuildVer">
    <vt:lpwstr>1033-12.2.0.17562</vt:lpwstr>
  </property>
  <property fmtid="{D5CDD505-2E9C-101B-9397-08002B2CF9AE}" pid="6" name="LastSaved">
    <vt:filetime>2024-09-23T00:00:00Z</vt:filetime>
  </property>
  <property fmtid="{D5CDD505-2E9C-101B-9397-08002B2CF9AE}" pid="7" name="Producer">
    <vt:lpwstr>Adobe PDF Library 24.3.86</vt:lpwstr>
  </property>
</Properties>
</file>