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458"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8564CB-B9CB-48F3-B625-8254ED63F519}" type="doc">
      <dgm:prSet loTypeId="urn:microsoft.com/office/officeart/2005/8/layout/process1" loCatId="process" qsTypeId="urn:microsoft.com/office/officeart/2005/8/quickstyle/simple1" qsCatId="simple" csTypeId="urn:microsoft.com/office/officeart/2005/8/colors/accent1_2" csCatId="accent1"/>
      <dgm:spPr/>
      <dgm:t>
        <a:bodyPr/>
        <a:lstStyle/>
        <a:p>
          <a:endParaRPr lang="en-US"/>
        </a:p>
      </dgm:t>
    </dgm:pt>
    <dgm:pt modelId="{742F7605-8571-4F3D-AFC9-00E58CCB411D}">
      <dgm:prSet/>
      <dgm:spPr/>
      <dgm:t>
        <a:bodyPr/>
        <a:lstStyle/>
        <a:p>
          <a:pPr rtl="0"/>
          <a:r>
            <a:rPr lang="ro-RO" dirty="0" smtClean="0"/>
            <a:t>notă de prezentare</a:t>
          </a:r>
          <a:endParaRPr lang="ro-RO" dirty="0"/>
        </a:p>
      </dgm:t>
    </dgm:pt>
    <dgm:pt modelId="{136CD4CA-53ED-48F1-8B14-2DAC1DDD7500}" type="parTrans" cxnId="{822E37E5-3EE3-4A20-A8AA-CADDD10951A6}">
      <dgm:prSet/>
      <dgm:spPr/>
      <dgm:t>
        <a:bodyPr/>
        <a:lstStyle/>
        <a:p>
          <a:endParaRPr lang="en-US"/>
        </a:p>
      </dgm:t>
    </dgm:pt>
    <dgm:pt modelId="{49F25B48-7829-43E2-B60E-79E5E8A63CD6}" type="sibTrans" cxnId="{822E37E5-3EE3-4A20-A8AA-CADDD10951A6}">
      <dgm:prSet/>
      <dgm:spPr/>
      <dgm:t>
        <a:bodyPr/>
        <a:lstStyle/>
        <a:p>
          <a:endParaRPr lang="en-US"/>
        </a:p>
      </dgm:t>
    </dgm:pt>
    <dgm:pt modelId="{8D317370-DBEE-4E6D-87FE-EB141CAC6D5E}">
      <dgm:prSet/>
      <dgm:spPr/>
      <dgm:t>
        <a:bodyPr/>
        <a:lstStyle/>
        <a:p>
          <a:pPr rtl="0"/>
          <a:r>
            <a:rPr lang="ro-RO" dirty="0" smtClean="0"/>
            <a:t>competenţe generale</a:t>
          </a:r>
          <a:endParaRPr lang="en-US" dirty="0"/>
        </a:p>
      </dgm:t>
    </dgm:pt>
    <dgm:pt modelId="{27B15734-B375-4447-893E-89C9CFBC2468}" type="parTrans" cxnId="{2F32E5C2-283B-4F59-9DD2-C7FE67908F67}">
      <dgm:prSet/>
      <dgm:spPr/>
      <dgm:t>
        <a:bodyPr/>
        <a:lstStyle/>
        <a:p>
          <a:endParaRPr lang="en-US"/>
        </a:p>
      </dgm:t>
    </dgm:pt>
    <dgm:pt modelId="{0099C4AB-4E1D-4C2A-9FEB-19BB0C619EC9}" type="sibTrans" cxnId="{2F32E5C2-283B-4F59-9DD2-C7FE67908F67}">
      <dgm:prSet/>
      <dgm:spPr/>
      <dgm:t>
        <a:bodyPr/>
        <a:lstStyle/>
        <a:p>
          <a:endParaRPr lang="en-US"/>
        </a:p>
      </dgm:t>
    </dgm:pt>
    <dgm:pt modelId="{E1729D47-21FD-4C77-B09A-85A1BAAEAEFE}">
      <dgm:prSet/>
      <dgm:spPr/>
      <dgm:t>
        <a:bodyPr/>
        <a:lstStyle/>
        <a:p>
          <a:pPr rtl="0"/>
          <a:r>
            <a:rPr lang="ro-RO" dirty="0" smtClean="0"/>
            <a:t>competenţe specifice şi conţinuturi</a:t>
          </a:r>
          <a:endParaRPr lang="en-US" dirty="0"/>
        </a:p>
      </dgm:t>
    </dgm:pt>
    <dgm:pt modelId="{7840A1E9-A9BF-4B42-B6BA-6764268E8DA7}" type="parTrans" cxnId="{634F2E29-E40D-4103-AF66-72436B0FA231}">
      <dgm:prSet/>
      <dgm:spPr/>
      <dgm:t>
        <a:bodyPr/>
        <a:lstStyle/>
        <a:p>
          <a:endParaRPr lang="en-US"/>
        </a:p>
      </dgm:t>
    </dgm:pt>
    <dgm:pt modelId="{2B043A11-8BB2-4ADC-B4F8-79494A9656F9}" type="sibTrans" cxnId="{634F2E29-E40D-4103-AF66-72436B0FA231}">
      <dgm:prSet/>
      <dgm:spPr/>
      <dgm:t>
        <a:bodyPr/>
        <a:lstStyle/>
        <a:p>
          <a:endParaRPr lang="en-US"/>
        </a:p>
      </dgm:t>
    </dgm:pt>
    <dgm:pt modelId="{4C986268-F684-42D0-806B-34D7A7C18884}">
      <dgm:prSet/>
      <dgm:spPr/>
      <dgm:t>
        <a:bodyPr/>
        <a:lstStyle/>
        <a:p>
          <a:pPr rtl="0"/>
          <a:r>
            <a:rPr lang="ro-RO" smtClean="0"/>
            <a:t>activități şi  sugestii metodologice.</a:t>
          </a:r>
          <a:r>
            <a:rPr lang="en-US" smtClean="0"/>
            <a:t/>
          </a:r>
          <a:br>
            <a:rPr lang="en-US" smtClean="0"/>
          </a:br>
          <a:endParaRPr lang="en-US"/>
        </a:p>
      </dgm:t>
    </dgm:pt>
    <dgm:pt modelId="{5428FBE2-4298-45BD-95E4-F49CADD7D6AE}" type="parTrans" cxnId="{669097A5-BF9E-4D81-B246-A9F0BC93C27C}">
      <dgm:prSet/>
      <dgm:spPr/>
      <dgm:t>
        <a:bodyPr/>
        <a:lstStyle/>
        <a:p>
          <a:endParaRPr lang="en-US"/>
        </a:p>
      </dgm:t>
    </dgm:pt>
    <dgm:pt modelId="{6619DB95-743F-4B8C-A902-197C62B390B6}" type="sibTrans" cxnId="{669097A5-BF9E-4D81-B246-A9F0BC93C27C}">
      <dgm:prSet/>
      <dgm:spPr/>
      <dgm:t>
        <a:bodyPr/>
        <a:lstStyle/>
        <a:p>
          <a:endParaRPr lang="en-US"/>
        </a:p>
      </dgm:t>
    </dgm:pt>
    <dgm:pt modelId="{C75173C9-F54C-4052-A50A-DDB7F08B505F}" type="pres">
      <dgm:prSet presAssocID="{638564CB-B9CB-48F3-B625-8254ED63F519}" presName="Name0" presStyleCnt="0">
        <dgm:presLayoutVars>
          <dgm:dir/>
          <dgm:resizeHandles val="exact"/>
        </dgm:presLayoutVars>
      </dgm:prSet>
      <dgm:spPr/>
      <dgm:t>
        <a:bodyPr/>
        <a:lstStyle/>
        <a:p>
          <a:endParaRPr lang="en-US"/>
        </a:p>
      </dgm:t>
    </dgm:pt>
    <dgm:pt modelId="{5478C2AC-7333-413F-8770-3A66DAAD33FF}" type="pres">
      <dgm:prSet presAssocID="{742F7605-8571-4F3D-AFC9-00E58CCB411D}" presName="node" presStyleLbl="node1" presStyleIdx="0" presStyleCnt="4">
        <dgm:presLayoutVars>
          <dgm:bulletEnabled val="1"/>
        </dgm:presLayoutVars>
      </dgm:prSet>
      <dgm:spPr/>
      <dgm:t>
        <a:bodyPr/>
        <a:lstStyle/>
        <a:p>
          <a:endParaRPr lang="en-US"/>
        </a:p>
      </dgm:t>
    </dgm:pt>
    <dgm:pt modelId="{CC10739C-7E81-43CB-B1C2-03F2DB85F4E0}" type="pres">
      <dgm:prSet presAssocID="{49F25B48-7829-43E2-B60E-79E5E8A63CD6}" presName="sibTrans" presStyleLbl="sibTrans2D1" presStyleIdx="0" presStyleCnt="3"/>
      <dgm:spPr/>
      <dgm:t>
        <a:bodyPr/>
        <a:lstStyle/>
        <a:p>
          <a:endParaRPr lang="en-US"/>
        </a:p>
      </dgm:t>
    </dgm:pt>
    <dgm:pt modelId="{70DA0D30-8DEE-4E13-B7C1-E91429DF15B3}" type="pres">
      <dgm:prSet presAssocID="{49F25B48-7829-43E2-B60E-79E5E8A63CD6}" presName="connectorText" presStyleLbl="sibTrans2D1" presStyleIdx="0" presStyleCnt="3"/>
      <dgm:spPr/>
      <dgm:t>
        <a:bodyPr/>
        <a:lstStyle/>
        <a:p>
          <a:endParaRPr lang="en-US"/>
        </a:p>
      </dgm:t>
    </dgm:pt>
    <dgm:pt modelId="{A7EFC5EB-7B02-4732-ADF1-7E1CAC8BCFB9}" type="pres">
      <dgm:prSet presAssocID="{8D317370-DBEE-4E6D-87FE-EB141CAC6D5E}" presName="node" presStyleLbl="node1" presStyleIdx="1" presStyleCnt="4">
        <dgm:presLayoutVars>
          <dgm:bulletEnabled val="1"/>
        </dgm:presLayoutVars>
      </dgm:prSet>
      <dgm:spPr/>
      <dgm:t>
        <a:bodyPr/>
        <a:lstStyle/>
        <a:p>
          <a:endParaRPr lang="en-US"/>
        </a:p>
      </dgm:t>
    </dgm:pt>
    <dgm:pt modelId="{D0B4870A-FCB7-430F-BFFC-FFFE89EEFB6E}" type="pres">
      <dgm:prSet presAssocID="{0099C4AB-4E1D-4C2A-9FEB-19BB0C619EC9}" presName="sibTrans" presStyleLbl="sibTrans2D1" presStyleIdx="1" presStyleCnt="3"/>
      <dgm:spPr/>
      <dgm:t>
        <a:bodyPr/>
        <a:lstStyle/>
        <a:p>
          <a:endParaRPr lang="en-US"/>
        </a:p>
      </dgm:t>
    </dgm:pt>
    <dgm:pt modelId="{55F6EC62-5E40-43AE-8C36-2B6E0D4ACA90}" type="pres">
      <dgm:prSet presAssocID="{0099C4AB-4E1D-4C2A-9FEB-19BB0C619EC9}" presName="connectorText" presStyleLbl="sibTrans2D1" presStyleIdx="1" presStyleCnt="3"/>
      <dgm:spPr/>
      <dgm:t>
        <a:bodyPr/>
        <a:lstStyle/>
        <a:p>
          <a:endParaRPr lang="en-US"/>
        </a:p>
      </dgm:t>
    </dgm:pt>
    <dgm:pt modelId="{7E33C0A8-706D-4CEF-9726-E88226CD9CA1}" type="pres">
      <dgm:prSet presAssocID="{E1729D47-21FD-4C77-B09A-85A1BAAEAEFE}" presName="node" presStyleLbl="node1" presStyleIdx="2" presStyleCnt="4">
        <dgm:presLayoutVars>
          <dgm:bulletEnabled val="1"/>
        </dgm:presLayoutVars>
      </dgm:prSet>
      <dgm:spPr/>
      <dgm:t>
        <a:bodyPr/>
        <a:lstStyle/>
        <a:p>
          <a:endParaRPr lang="en-US"/>
        </a:p>
      </dgm:t>
    </dgm:pt>
    <dgm:pt modelId="{27BB2E0A-2384-4A1A-B98A-293A07D232BD}" type="pres">
      <dgm:prSet presAssocID="{2B043A11-8BB2-4ADC-B4F8-79494A9656F9}" presName="sibTrans" presStyleLbl="sibTrans2D1" presStyleIdx="2" presStyleCnt="3"/>
      <dgm:spPr/>
      <dgm:t>
        <a:bodyPr/>
        <a:lstStyle/>
        <a:p>
          <a:endParaRPr lang="en-US"/>
        </a:p>
      </dgm:t>
    </dgm:pt>
    <dgm:pt modelId="{D26BE99F-6C0C-45B6-B7E4-83E7F9B72569}" type="pres">
      <dgm:prSet presAssocID="{2B043A11-8BB2-4ADC-B4F8-79494A9656F9}" presName="connectorText" presStyleLbl="sibTrans2D1" presStyleIdx="2" presStyleCnt="3"/>
      <dgm:spPr/>
      <dgm:t>
        <a:bodyPr/>
        <a:lstStyle/>
        <a:p>
          <a:endParaRPr lang="en-US"/>
        </a:p>
      </dgm:t>
    </dgm:pt>
    <dgm:pt modelId="{D743DA81-403B-4179-A30F-028D88BCD139}" type="pres">
      <dgm:prSet presAssocID="{4C986268-F684-42D0-806B-34D7A7C18884}" presName="node" presStyleLbl="node1" presStyleIdx="3" presStyleCnt="4">
        <dgm:presLayoutVars>
          <dgm:bulletEnabled val="1"/>
        </dgm:presLayoutVars>
      </dgm:prSet>
      <dgm:spPr/>
      <dgm:t>
        <a:bodyPr/>
        <a:lstStyle/>
        <a:p>
          <a:endParaRPr lang="en-US"/>
        </a:p>
      </dgm:t>
    </dgm:pt>
  </dgm:ptLst>
  <dgm:cxnLst>
    <dgm:cxn modelId="{B659044F-EEE2-4301-9F04-94F5156A94BD}" type="presOf" srcId="{638564CB-B9CB-48F3-B625-8254ED63F519}" destId="{C75173C9-F54C-4052-A50A-DDB7F08B505F}" srcOrd="0" destOrd="0" presId="urn:microsoft.com/office/officeart/2005/8/layout/process1"/>
    <dgm:cxn modelId="{0D834194-3433-4F62-BBC4-7711DFB0DE6D}" type="presOf" srcId="{742F7605-8571-4F3D-AFC9-00E58CCB411D}" destId="{5478C2AC-7333-413F-8770-3A66DAAD33FF}" srcOrd="0" destOrd="0" presId="urn:microsoft.com/office/officeart/2005/8/layout/process1"/>
    <dgm:cxn modelId="{7D4DE427-F15C-4DF3-93AA-B52C1432F800}" type="presOf" srcId="{2B043A11-8BB2-4ADC-B4F8-79494A9656F9}" destId="{27BB2E0A-2384-4A1A-B98A-293A07D232BD}" srcOrd="0" destOrd="0" presId="urn:microsoft.com/office/officeart/2005/8/layout/process1"/>
    <dgm:cxn modelId="{669097A5-BF9E-4D81-B246-A9F0BC93C27C}" srcId="{638564CB-B9CB-48F3-B625-8254ED63F519}" destId="{4C986268-F684-42D0-806B-34D7A7C18884}" srcOrd="3" destOrd="0" parTransId="{5428FBE2-4298-45BD-95E4-F49CADD7D6AE}" sibTransId="{6619DB95-743F-4B8C-A902-197C62B390B6}"/>
    <dgm:cxn modelId="{1FC7DB1E-2E7F-47E3-A609-9B1CB0195B96}" type="presOf" srcId="{49F25B48-7829-43E2-B60E-79E5E8A63CD6}" destId="{CC10739C-7E81-43CB-B1C2-03F2DB85F4E0}" srcOrd="0" destOrd="0" presId="urn:microsoft.com/office/officeart/2005/8/layout/process1"/>
    <dgm:cxn modelId="{C85E964B-E777-45A4-B69F-3E7087ECC67B}" type="presOf" srcId="{E1729D47-21FD-4C77-B09A-85A1BAAEAEFE}" destId="{7E33C0A8-706D-4CEF-9726-E88226CD9CA1}" srcOrd="0" destOrd="0" presId="urn:microsoft.com/office/officeart/2005/8/layout/process1"/>
    <dgm:cxn modelId="{623EE5BF-58B0-487E-9F41-51C2AC36D613}" type="presOf" srcId="{0099C4AB-4E1D-4C2A-9FEB-19BB0C619EC9}" destId="{D0B4870A-FCB7-430F-BFFC-FFFE89EEFB6E}" srcOrd="0" destOrd="0" presId="urn:microsoft.com/office/officeart/2005/8/layout/process1"/>
    <dgm:cxn modelId="{C2DBB7C5-5DF7-4E3F-B6A7-3D713C69A163}" type="presOf" srcId="{2B043A11-8BB2-4ADC-B4F8-79494A9656F9}" destId="{D26BE99F-6C0C-45B6-B7E4-83E7F9B72569}" srcOrd="1" destOrd="0" presId="urn:microsoft.com/office/officeart/2005/8/layout/process1"/>
    <dgm:cxn modelId="{263BAAD0-78BA-482B-9232-4272A48C1A99}" type="presOf" srcId="{0099C4AB-4E1D-4C2A-9FEB-19BB0C619EC9}" destId="{55F6EC62-5E40-43AE-8C36-2B6E0D4ACA90}" srcOrd="1" destOrd="0" presId="urn:microsoft.com/office/officeart/2005/8/layout/process1"/>
    <dgm:cxn modelId="{ED0E7A56-BE45-46A5-BE8D-90FC46AAA4FF}" type="presOf" srcId="{8D317370-DBEE-4E6D-87FE-EB141CAC6D5E}" destId="{A7EFC5EB-7B02-4732-ADF1-7E1CAC8BCFB9}" srcOrd="0" destOrd="0" presId="urn:microsoft.com/office/officeart/2005/8/layout/process1"/>
    <dgm:cxn modelId="{634F2E29-E40D-4103-AF66-72436B0FA231}" srcId="{638564CB-B9CB-48F3-B625-8254ED63F519}" destId="{E1729D47-21FD-4C77-B09A-85A1BAAEAEFE}" srcOrd="2" destOrd="0" parTransId="{7840A1E9-A9BF-4B42-B6BA-6764268E8DA7}" sibTransId="{2B043A11-8BB2-4ADC-B4F8-79494A9656F9}"/>
    <dgm:cxn modelId="{595C0453-E167-4D4F-8322-740CB60361E8}" type="presOf" srcId="{4C986268-F684-42D0-806B-34D7A7C18884}" destId="{D743DA81-403B-4179-A30F-028D88BCD139}" srcOrd="0" destOrd="0" presId="urn:microsoft.com/office/officeart/2005/8/layout/process1"/>
    <dgm:cxn modelId="{2F32E5C2-283B-4F59-9DD2-C7FE67908F67}" srcId="{638564CB-B9CB-48F3-B625-8254ED63F519}" destId="{8D317370-DBEE-4E6D-87FE-EB141CAC6D5E}" srcOrd="1" destOrd="0" parTransId="{27B15734-B375-4447-893E-89C9CFBC2468}" sibTransId="{0099C4AB-4E1D-4C2A-9FEB-19BB0C619EC9}"/>
    <dgm:cxn modelId="{822E37E5-3EE3-4A20-A8AA-CADDD10951A6}" srcId="{638564CB-B9CB-48F3-B625-8254ED63F519}" destId="{742F7605-8571-4F3D-AFC9-00E58CCB411D}" srcOrd="0" destOrd="0" parTransId="{136CD4CA-53ED-48F1-8B14-2DAC1DDD7500}" sibTransId="{49F25B48-7829-43E2-B60E-79E5E8A63CD6}"/>
    <dgm:cxn modelId="{27253D45-A507-4655-938F-24C058A33C56}" type="presOf" srcId="{49F25B48-7829-43E2-B60E-79E5E8A63CD6}" destId="{70DA0D30-8DEE-4E13-B7C1-E91429DF15B3}" srcOrd="1" destOrd="0" presId="urn:microsoft.com/office/officeart/2005/8/layout/process1"/>
    <dgm:cxn modelId="{A907989A-85D2-4CC0-A959-3358BEAFCB5F}" type="presParOf" srcId="{C75173C9-F54C-4052-A50A-DDB7F08B505F}" destId="{5478C2AC-7333-413F-8770-3A66DAAD33FF}" srcOrd="0" destOrd="0" presId="urn:microsoft.com/office/officeart/2005/8/layout/process1"/>
    <dgm:cxn modelId="{784FF877-67D9-471A-BFE4-8B0E43C40A23}" type="presParOf" srcId="{C75173C9-F54C-4052-A50A-DDB7F08B505F}" destId="{CC10739C-7E81-43CB-B1C2-03F2DB85F4E0}" srcOrd="1" destOrd="0" presId="urn:microsoft.com/office/officeart/2005/8/layout/process1"/>
    <dgm:cxn modelId="{5B0AD5D2-DB88-4CF6-8710-F751065F6B0B}" type="presParOf" srcId="{CC10739C-7E81-43CB-B1C2-03F2DB85F4E0}" destId="{70DA0D30-8DEE-4E13-B7C1-E91429DF15B3}" srcOrd="0" destOrd="0" presId="urn:microsoft.com/office/officeart/2005/8/layout/process1"/>
    <dgm:cxn modelId="{CF67FA5B-AA77-4008-81BE-695501CA12E3}" type="presParOf" srcId="{C75173C9-F54C-4052-A50A-DDB7F08B505F}" destId="{A7EFC5EB-7B02-4732-ADF1-7E1CAC8BCFB9}" srcOrd="2" destOrd="0" presId="urn:microsoft.com/office/officeart/2005/8/layout/process1"/>
    <dgm:cxn modelId="{09597662-8CE9-4D8E-9DE0-7FBC4D9FE795}" type="presParOf" srcId="{C75173C9-F54C-4052-A50A-DDB7F08B505F}" destId="{D0B4870A-FCB7-430F-BFFC-FFFE89EEFB6E}" srcOrd="3" destOrd="0" presId="urn:microsoft.com/office/officeart/2005/8/layout/process1"/>
    <dgm:cxn modelId="{D0F16CD1-621F-41D1-BA0C-B8CADC21A732}" type="presParOf" srcId="{D0B4870A-FCB7-430F-BFFC-FFFE89EEFB6E}" destId="{55F6EC62-5E40-43AE-8C36-2B6E0D4ACA90}" srcOrd="0" destOrd="0" presId="urn:microsoft.com/office/officeart/2005/8/layout/process1"/>
    <dgm:cxn modelId="{845B439D-F980-40E9-9E89-D97FAB1C5625}" type="presParOf" srcId="{C75173C9-F54C-4052-A50A-DDB7F08B505F}" destId="{7E33C0A8-706D-4CEF-9726-E88226CD9CA1}" srcOrd="4" destOrd="0" presId="urn:microsoft.com/office/officeart/2005/8/layout/process1"/>
    <dgm:cxn modelId="{C77079C1-1FE2-4D0F-9D81-92750C5014DB}" type="presParOf" srcId="{C75173C9-F54C-4052-A50A-DDB7F08B505F}" destId="{27BB2E0A-2384-4A1A-B98A-293A07D232BD}" srcOrd="5" destOrd="0" presId="urn:microsoft.com/office/officeart/2005/8/layout/process1"/>
    <dgm:cxn modelId="{EC5546FB-3561-45DC-B9AC-CD5C68A866EE}" type="presParOf" srcId="{27BB2E0A-2384-4A1A-B98A-293A07D232BD}" destId="{D26BE99F-6C0C-45B6-B7E4-83E7F9B72569}" srcOrd="0" destOrd="0" presId="urn:microsoft.com/office/officeart/2005/8/layout/process1"/>
    <dgm:cxn modelId="{E23C54CB-B404-46FB-862F-922C135AC76F}" type="presParOf" srcId="{C75173C9-F54C-4052-A50A-DDB7F08B505F}" destId="{D743DA81-403B-4179-A30F-028D88BCD139}" srcOrd="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78C2AC-7333-413F-8770-3A66DAAD33FF}">
      <dsp:nvSpPr>
        <dsp:cNvPr id="0" name=""/>
        <dsp:cNvSpPr/>
      </dsp:nvSpPr>
      <dsp:spPr>
        <a:xfrm>
          <a:off x="3616" y="1637131"/>
          <a:ext cx="1581224" cy="1251699"/>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ro-RO" sz="1500" kern="1200" dirty="0" smtClean="0"/>
            <a:t>notă de prezentare</a:t>
          </a:r>
          <a:endParaRPr lang="ro-RO" sz="1500" kern="1200" dirty="0"/>
        </a:p>
      </dsp:txBody>
      <dsp:txXfrm>
        <a:off x="40277" y="1673792"/>
        <a:ext cx="1507902" cy="1178377"/>
      </dsp:txXfrm>
    </dsp:sp>
    <dsp:sp modelId="{CC10739C-7E81-43CB-B1C2-03F2DB85F4E0}">
      <dsp:nvSpPr>
        <dsp:cNvPr id="0" name=""/>
        <dsp:cNvSpPr/>
      </dsp:nvSpPr>
      <dsp:spPr>
        <a:xfrm>
          <a:off x="1742963" y="2066909"/>
          <a:ext cx="335219"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1742963" y="2145338"/>
        <a:ext cx="234653" cy="235285"/>
      </dsp:txXfrm>
    </dsp:sp>
    <dsp:sp modelId="{A7EFC5EB-7B02-4732-ADF1-7E1CAC8BCFB9}">
      <dsp:nvSpPr>
        <dsp:cNvPr id="0" name=""/>
        <dsp:cNvSpPr/>
      </dsp:nvSpPr>
      <dsp:spPr>
        <a:xfrm>
          <a:off x="2217330" y="1637131"/>
          <a:ext cx="1581224" cy="1251699"/>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ro-RO" sz="1500" kern="1200" dirty="0" smtClean="0"/>
            <a:t>competenţe generale</a:t>
          </a:r>
          <a:endParaRPr lang="en-US" sz="1500" kern="1200" dirty="0"/>
        </a:p>
      </dsp:txBody>
      <dsp:txXfrm>
        <a:off x="2253991" y="1673792"/>
        <a:ext cx="1507902" cy="1178377"/>
      </dsp:txXfrm>
    </dsp:sp>
    <dsp:sp modelId="{D0B4870A-FCB7-430F-BFFC-FFFE89EEFB6E}">
      <dsp:nvSpPr>
        <dsp:cNvPr id="0" name=""/>
        <dsp:cNvSpPr/>
      </dsp:nvSpPr>
      <dsp:spPr>
        <a:xfrm>
          <a:off x="3956677" y="2066909"/>
          <a:ext cx="335219"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3956677" y="2145338"/>
        <a:ext cx="234653" cy="235285"/>
      </dsp:txXfrm>
    </dsp:sp>
    <dsp:sp modelId="{7E33C0A8-706D-4CEF-9726-E88226CD9CA1}">
      <dsp:nvSpPr>
        <dsp:cNvPr id="0" name=""/>
        <dsp:cNvSpPr/>
      </dsp:nvSpPr>
      <dsp:spPr>
        <a:xfrm>
          <a:off x="4431044" y="1637131"/>
          <a:ext cx="1581224" cy="1251699"/>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ro-RO" sz="1500" kern="1200" dirty="0" smtClean="0"/>
            <a:t>competenţe specifice şi conţinuturi</a:t>
          </a:r>
          <a:endParaRPr lang="en-US" sz="1500" kern="1200" dirty="0"/>
        </a:p>
      </dsp:txBody>
      <dsp:txXfrm>
        <a:off x="4467705" y="1673792"/>
        <a:ext cx="1507902" cy="1178377"/>
      </dsp:txXfrm>
    </dsp:sp>
    <dsp:sp modelId="{27BB2E0A-2384-4A1A-B98A-293A07D232BD}">
      <dsp:nvSpPr>
        <dsp:cNvPr id="0" name=""/>
        <dsp:cNvSpPr/>
      </dsp:nvSpPr>
      <dsp:spPr>
        <a:xfrm>
          <a:off x="6170391" y="2066909"/>
          <a:ext cx="335219" cy="39214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6170391" y="2145338"/>
        <a:ext cx="234653" cy="235285"/>
      </dsp:txXfrm>
    </dsp:sp>
    <dsp:sp modelId="{D743DA81-403B-4179-A30F-028D88BCD139}">
      <dsp:nvSpPr>
        <dsp:cNvPr id="0" name=""/>
        <dsp:cNvSpPr/>
      </dsp:nvSpPr>
      <dsp:spPr>
        <a:xfrm>
          <a:off x="6644759" y="1637131"/>
          <a:ext cx="1581224" cy="1251699"/>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ro-RO" sz="1500" kern="1200" smtClean="0"/>
            <a:t>activități şi  sugestii metodologice.</a:t>
          </a:r>
          <a:r>
            <a:rPr lang="en-US" sz="1500" kern="1200" smtClean="0"/>
            <a:t/>
          </a:r>
          <a:br>
            <a:rPr lang="en-US" sz="1500" kern="1200" smtClean="0"/>
          </a:br>
          <a:endParaRPr lang="en-US" sz="1500" kern="1200"/>
        </a:p>
      </dsp:txBody>
      <dsp:txXfrm>
        <a:off x="6681420" y="1673792"/>
        <a:ext cx="1507902" cy="1178377"/>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680275E4-DDE0-4BC0-9FB7-24674E8068D9}" type="datetimeFigureOut">
              <a:rPr lang="de-AT" smtClean="0"/>
              <a:t>17.09.2017</a:t>
            </a:fld>
            <a:endParaRPr lang="de-AT"/>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de-AT"/>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421D85E-9563-4D56-9701-49B17D6064F6}" type="slidenum">
              <a:rPr lang="de-AT" smtClean="0"/>
              <a:t>‹#›</a:t>
            </a:fld>
            <a:endParaRPr lang="de-A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80275E4-DDE0-4BC0-9FB7-24674E8068D9}" type="datetimeFigureOut">
              <a:rPr lang="de-AT" smtClean="0"/>
              <a:t>17.09.2017</a:t>
            </a:fld>
            <a:endParaRPr lang="de-AT"/>
          </a:p>
        </p:txBody>
      </p:sp>
      <p:sp>
        <p:nvSpPr>
          <p:cNvPr id="5" name="Footer Placeholder 4"/>
          <p:cNvSpPr>
            <a:spLocks noGrp="1"/>
          </p:cNvSpPr>
          <p:nvPr>
            <p:ph type="ftr" sz="quarter" idx="11"/>
          </p:nvPr>
        </p:nvSpPr>
        <p:spPr/>
        <p:txBody>
          <a:bodyPr/>
          <a:lstStyle>
            <a:extLst/>
          </a:lstStyle>
          <a:p>
            <a:endParaRPr lang="de-AT"/>
          </a:p>
        </p:txBody>
      </p:sp>
      <p:sp>
        <p:nvSpPr>
          <p:cNvPr id="6" name="Slide Number Placeholder 5"/>
          <p:cNvSpPr>
            <a:spLocks noGrp="1"/>
          </p:cNvSpPr>
          <p:nvPr>
            <p:ph type="sldNum" sz="quarter" idx="12"/>
          </p:nvPr>
        </p:nvSpPr>
        <p:spPr/>
        <p:txBody>
          <a:bodyPr/>
          <a:lstStyle>
            <a:extLst/>
          </a:lstStyle>
          <a:p>
            <a:fld id="{4421D85E-9563-4D56-9701-49B17D6064F6}" type="slidenum">
              <a:rPr lang="de-AT" smtClean="0"/>
              <a:t>‹#›</a:t>
            </a:fld>
            <a:endParaRPr lang="de-A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80275E4-DDE0-4BC0-9FB7-24674E8068D9}" type="datetimeFigureOut">
              <a:rPr lang="de-AT" smtClean="0"/>
              <a:t>17.09.2017</a:t>
            </a:fld>
            <a:endParaRPr lang="de-AT"/>
          </a:p>
        </p:txBody>
      </p:sp>
      <p:sp>
        <p:nvSpPr>
          <p:cNvPr id="5" name="Footer Placeholder 4"/>
          <p:cNvSpPr>
            <a:spLocks noGrp="1"/>
          </p:cNvSpPr>
          <p:nvPr>
            <p:ph type="ftr" sz="quarter" idx="11"/>
          </p:nvPr>
        </p:nvSpPr>
        <p:spPr/>
        <p:txBody>
          <a:bodyPr/>
          <a:lstStyle>
            <a:extLst/>
          </a:lstStyle>
          <a:p>
            <a:endParaRPr lang="de-AT"/>
          </a:p>
        </p:txBody>
      </p:sp>
      <p:sp>
        <p:nvSpPr>
          <p:cNvPr id="6" name="Slide Number Placeholder 5"/>
          <p:cNvSpPr>
            <a:spLocks noGrp="1"/>
          </p:cNvSpPr>
          <p:nvPr>
            <p:ph type="sldNum" sz="quarter" idx="12"/>
          </p:nvPr>
        </p:nvSpPr>
        <p:spPr/>
        <p:txBody>
          <a:bodyPr/>
          <a:lstStyle>
            <a:extLst/>
          </a:lstStyle>
          <a:p>
            <a:fld id="{4421D85E-9563-4D56-9701-49B17D6064F6}" type="slidenum">
              <a:rPr lang="de-AT" smtClean="0"/>
              <a:t>‹#›</a:t>
            </a:fld>
            <a:endParaRPr lang="de-A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80275E4-DDE0-4BC0-9FB7-24674E8068D9}" type="datetimeFigureOut">
              <a:rPr lang="de-AT" smtClean="0"/>
              <a:t>17.09.2017</a:t>
            </a:fld>
            <a:endParaRPr lang="de-AT"/>
          </a:p>
        </p:txBody>
      </p:sp>
      <p:sp>
        <p:nvSpPr>
          <p:cNvPr id="5" name="Footer Placeholder 4"/>
          <p:cNvSpPr>
            <a:spLocks noGrp="1"/>
          </p:cNvSpPr>
          <p:nvPr>
            <p:ph type="ftr" sz="quarter" idx="11"/>
          </p:nvPr>
        </p:nvSpPr>
        <p:spPr/>
        <p:txBody>
          <a:bodyPr/>
          <a:lstStyle>
            <a:extLst/>
          </a:lstStyle>
          <a:p>
            <a:endParaRPr lang="de-AT"/>
          </a:p>
        </p:txBody>
      </p:sp>
      <p:sp>
        <p:nvSpPr>
          <p:cNvPr id="6" name="Slide Number Placeholder 5"/>
          <p:cNvSpPr>
            <a:spLocks noGrp="1"/>
          </p:cNvSpPr>
          <p:nvPr>
            <p:ph type="sldNum" sz="quarter" idx="12"/>
          </p:nvPr>
        </p:nvSpPr>
        <p:spPr/>
        <p:txBody>
          <a:bodyPr/>
          <a:lstStyle>
            <a:extLst/>
          </a:lstStyle>
          <a:p>
            <a:fld id="{4421D85E-9563-4D56-9701-49B17D6064F6}" type="slidenum">
              <a:rPr lang="de-AT" smtClean="0"/>
              <a:t>‹#›</a:t>
            </a:fld>
            <a:endParaRPr lang="de-AT"/>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80275E4-DDE0-4BC0-9FB7-24674E8068D9}" type="datetimeFigureOut">
              <a:rPr lang="de-AT" smtClean="0"/>
              <a:t>17.09.2017</a:t>
            </a:fld>
            <a:endParaRPr lang="de-AT"/>
          </a:p>
        </p:txBody>
      </p:sp>
      <p:sp>
        <p:nvSpPr>
          <p:cNvPr id="5" name="Footer Placeholder 4"/>
          <p:cNvSpPr>
            <a:spLocks noGrp="1"/>
          </p:cNvSpPr>
          <p:nvPr>
            <p:ph type="ftr" sz="quarter" idx="11"/>
          </p:nvPr>
        </p:nvSpPr>
        <p:spPr/>
        <p:txBody>
          <a:bodyPr/>
          <a:lstStyle>
            <a:extLst/>
          </a:lstStyle>
          <a:p>
            <a:endParaRPr lang="de-AT"/>
          </a:p>
        </p:txBody>
      </p:sp>
      <p:sp>
        <p:nvSpPr>
          <p:cNvPr id="6" name="Slide Number Placeholder 5"/>
          <p:cNvSpPr>
            <a:spLocks noGrp="1"/>
          </p:cNvSpPr>
          <p:nvPr>
            <p:ph type="sldNum" sz="quarter" idx="12"/>
          </p:nvPr>
        </p:nvSpPr>
        <p:spPr/>
        <p:txBody>
          <a:bodyPr/>
          <a:lstStyle>
            <a:extLst/>
          </a:lstStyle>
          <a:p>
            <a:fld id="{4421D85E-9563-4D56-9701-49B17D6064F6}" type="slidenum">
              <a:rPr lang="de-AT" smtClean="0"/>
              <a:t>‹#›</a:t>
            </a:fld>
            <a:endParaRPr lang="de-AT"/>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80275E4-DDE0-4BC0-9FB7-24674E8068D9}" type="datetimeFigureOut">
              <a:rPr lang="de-AT" smtClean="0"/>
              <a:t>17.09.2017</a:t>
            </a:fld>
            <a:endParaRPr lang="de-AT"/>
          </a:p>
        </p:txBody>
      </p:sp>
      <p:sp>
        <p:nvSpPr>
          <p:cNvPr id="6" name="Footer Placeholder 5"/>
          <p:cNvSpPr>
            <a:spLocks noGrp="1"/>
          </p:cNvSpPr>
          <p:nvPr>
            <p:ph type="ftr" sz="quarter" idx="11"/>
          </p:nvPr>
        </p:nvSpPr>
        <p:spPr/>
        <p:txBody>
          <a:bodyPr/>
          <a:lstStyle>
            <a:extLst/>
          </a:lstStyle>
          <a:p>
            <a:endParaRPr lang="de-AT"/>
          </a:p>
        </p:txBody>
      </p:sp>
      <p:sp>
        <p:nvSpPr>
          <p:cNvPr id="7" name="Slide Number Placeholder 6"/>
          <p:cNvSpPr>
            <a:spLocks noGrp="1"/>
          </p:cNvSpPr>
          <p:nvPr>
            <p:ph type="sldNum" sz="quarter" idx="12"/>
          </p:nvPr>
        </p:nvSpPr>
        <p:spPr/>
        <p:txBody>
          <a:bodyPr/>
          <a:lstStyle>
            <a:extLst/>
          </a:lstStyle>
          <a:p>
            <a:fld id="{4421D85E-9563-4D56-9701-49B17D6064F6}" type="slidenum">
              <a:rPr lang="de-AT" smtClean="0"/>
              <a:t>‹#›</a:t>
            </a:fld>
            <a:endParaRPr lang="de-AT"/>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80275E4-DDE0-4BC0-9FB7-24674E8068D9}" type="datetimeFigureOut">
              <a:rPr lang="de-AT" smtClean="0"/>
              <a:t>17.09.2017</a:t>
            </a:fld>
            <a:endParaRPr lang="de-AT"/>
          </a:p>
        </p:txBody>
      </p:sp>
      <p:sp>
        <p:nvSpPr>
          <p:cNvPr id="8" name="Footer Placeholder 7"/>
          <p:cNvSpPr>
            <a:spLocks noGrp="1"/>
          </p:cNvSpPr>
          <p:nvPr>
            <p:ph type="ftr" sz="quarter" idx="11"/>
          </p:nvPr>
        </p:nvSpPr>
        <p:spPr/>
        <p:txBody>
          <a:bodyPr/>
          <a:lstStyle>
            <a:extLst/>
          </a:lstStyle>
          <a:p>
            <a:endParaRPr lang="de-AT"/>
          </a:p>
        </p:txBody>
      </p:sp>
      <p:sp>
        <p:nvSpPr>
          <p:cNvPr id="9" name="Slide Number Placeholder 8"/>
          <p:cNvSpPr>
            <a:spLocks noGrp="1"/>
          </p:cNvSpPr>
          <p:nvPr>
            <p:ph type="sldNum" sz="quarter" idx="12"/>
          </p:nvPr>
        </p:nvSpPr>
        <p:spPr/>
        <p:txBody>
          <a:bodyPr/>
          <a:lstStyle>
            <a:extLst/>
          </a:lstStyle>
          <a:p>
            <a:fld id="{4421D85E-9563-4D56-9701-49B17D6064F6}" type="slidenum">
              <a:rPr lang="de-AT" smtClean="0"/>
              <a:t>‹#›</a:t>
            </a:fld>
            <a:endParaRPr lang="de-AT"/>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680275E4-DDE0-4BC0-9FB7-24674E8068D9}" type="datetimeFigureOut">
              <a:rPr lang="de-AT" smtClean="0"/>
              <a:t>17.09.2017</a:t>
            </a:fld>
            <a:endParaRPr lang="de-AT"/>
          </a:p>
        </p:txBody>
      </p:sp>
      <p:sp>
        <p:nvSpPr>
          <p:cNvPr id="4" name="Footer Placeholder 3"/>
          <p:cNvSpPr>
            <a:spLocks noGrp="1"/>
          </p:cNvSpPr>
          <p:nvPr>
            <p:ph type="ftr" sz="quarter" idx="11"/>
          </p:nvPr>
        </p:nvSpPr>
        <p:spPr/>
        <p:txBody>
          <a:bodyPr/>
          <a:lstStyle>
            <a:extLst/>
          </a:lstStyle>
          <a:p>
            <a:endParaRPr lang="de-AT"/>
          </a:p>
        </p:txBody>
      </p:sp>
      <p:sp>
        <p:nvSpPr>
          <p:cNvPr id="5" name="Slide Number Placeholder 4"/>
          <p:cNvSpPr>
            <a:spLocks noGrp="1"/>
          </p:cNvSpPr>
          <p:nvPr>
            <p:ph type="sldNum" sz="quarter" idx="12"/>
          </p:nvPr>
        </p:nvSpPr>
        <p:spPr/>
        <p:txBody>
          <a:bodyPr/>
          <a:lstStyle>
            <a:extLst/>
          </a:lstStyle>
          <a:p>
            <a:fld id="{4421D85E-9563-4D56-9701-49B17D6064F6}" type="slidenum">
              <a:rPr lang="de-AT" smtClean="0"/>
              <a:t>‹#›</a:t>
            </a:fld>
            <a:endParaRPr lang="de-AT"/>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80275E4-DDE0-4BC0-9FB7-24674E8068D9}" type="datetimeFigureOut">
              <a:rPr lang="de-AT" smtClean="0"/>
              <a:t>17.09.2017</a:t>
            </a:fld>
            <a:endParaRPr lang="de-AT"/>
          </a:p>
        </p:txBody>
      </p:sp>
      <p:sp>
        <p:nvSpPr>
          <p:cNvPr id="3" name="Footer Placeholder 2"/>
          <p:cNvSpPr>
            <a:spLocks noGrp="1"/>
          </p:cNvSpPr>
          <p:nvPr>
            <p:ph type="ftr" sz="quarter" idx="11"/>
          </p:nvPr>
        </p:nvSpPr>
        <p:spPr/>
        <p:txBody>
          <a:bodyPr/>
          <a:lstStyle>
            <a:extLst/>
          </a:lstStyle>
          <a:p>
            <a:endParaRPr lang="de-AT"/>
          </a:p>
        </p:txBody>
      </p:sp>
      <p:sp>
        <p:nvSpPr>
          <p:cNvPr id="4" name="Slide Number Placeholder 3"/>
          <p:cNvSpPr>
            <a:spLocks noGrp="1"/>
          </p:cNvSpPr>
          <p:nvPr>
            <p:ph type="sldNum" sz="quarter" idx="12"/>
          </p:nvPr>
        </p:nvSpPr>
        <p:spPr/>
        <p:txBody>
          <a:bodyPr/>
          <a:lstStyle>
            <a:extLst/>
          </a:lstStyle>
          <a:p>
            <a:fld id="{4421D85E-9563-4D56-9701-49B17D6064F6}" type="slidenum">
              <a:rPr lang="de-AT" smtClean="0"/>
              <a:t>‹#›</a:t>
            </a:fld>
            <a:endParaRPr lang="de-A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680275E4-DDE0-4BC0-9FB7-24674E8068D9}" type="datetimeFigureOut">
              <a:rPr lang="de-AT" smtClean="0"/>
              <a:t>17.09.2017</a:t>
            </a:fld>
            <a:endParaRPr lang="de-AT"/>
          </a:p>
        </p:txBody>
      </p:sp>
      <p:sp>
        <p:nvSpPr>
          <p:cNvPr id="6" name="Footer Placeholder 5"/>
          <p:cNvSpPr>
            <a:spLocks noGrp="1"/>
          </p:cNvSpPr>
          <p:nvPr>
            <p:ph type="ftr" sz="quarter" idx="11"/>
          </p:nvPr>
        </p:nvSpPr>
        <p:spPr/>
        <p:txBody>
          <a:bodyPr/>
          <a:lstStyle>
            <a:extLst/>
          </a:lstStyle>
          <a:p>
            <a:endParaRPr lang="de-AT"/>
          </a:p>
        </p:txBody>
      </p:sp>
      <p:sp>
        <p:nvSpPr>
          <p:cNvPr id="7" name="Slide Number Placeholder 6"/>
          <p:cNvSpPr>
            <a:spLocks noGrp="1"/>
          </p:cNvSpPr>
          <p:nvPr>
            <p:ph type="sldNum" sz="quarter" idx="12"/>
          </p:nvPr>
        </p:nvSpPr>
        <p:spPr/>
        <p:txBody>
          <a:bodyPr/>
          <a:lstStyle>
            <a:extLst/>
          </a:lstStyle>
          <a:p>
            <a:fld id="{4421D85E-9563-4D56-9701-49B17D6064F6}" type="slidenum">
              <a:rPr lang="de-AT" smtClean="0"/>
              <a:t>‹#›</a:t>
            </a:fld>
            <a:endParaRPr lang="de-AT"/>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80275E4-DDE0-4BC0-9FB7-24674E8068D9}" type="datetimeFigureOut">
              <a:rPr lang="de-AT" smtClean="0"/>
              <a:t>17.09.2017</a:t>
            </a:fld>
            <a:endParaRPr lang="de-AT"/>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de-AT"/>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421D85E-9563-4D56-9701-49B17D6064F6}" type="slidenum">
              <a:rPr lang="de-AT" smtClean="0"/>
              <a:t>‹#›</a:t>
            </a:fld>
            <a:endParaRPr lang="de-AT"/>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80275E4-DDE0-4BC0-9FB7-24674E8068D9}" type="datetimeFigureOut">
              <a:rPr lang="de-AT" smtClean="0"/>
              <a:t>17.09.2017</a:t>
            </a:fld>
            <a:endParaRPr lang="de-AT"/>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de-AT"/>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421D85E-9563-4D56-9701-49B17D6064F6}" type="slidenum">
              <a:rPr lang="de-AT" smtClean="0"/>
              <a:t>‹#›</a:t>
            </a:fld>
            <a:endParaRPr lang="de-AT"/>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ro-RO" sz="5400" dirty="0">
                <a:solidFill>
                  <a:srgbClr val="90C226"/>
                </a:solidFill>
                <a:latin typeface="Trebuchet MS"/>
              </a:rPr>
              <a:t>Programa școlară pentru Limba modernă</a:t>
            </a:r>
            <a:br>
              <a:rPr lang="ro-RO" sz="5400" dirty="0">
                <a:solidFill>
                  <a:srgbClr val="90C226"/>
                </a:solidFill>
                <a:latin typeface="Trebuchet MS"/>
              </a:rPr>
            </a:br>
            <a:r>
              <a:rPr lang="ro-RO" sz="5400" dirty="0">
                <a:solidFill>
                  <a:srgbClr val="90C226"/>
                </a:solidFill>
                <a:latin typeface="Trebuchet MS"/>
              </a:rPr>
              <a:t>clasa a V-a</a:t>
            </a:r>
            <a:br>
              <a:rPr lang="ro-RO" sz="5400" dirty="0">
                <a:solidFill>
                  <a:srgbClr val="90C226"/>
                </a:solidFill>
                <a:latin typeface="Trebuchet MS"/>
              </a:rPr>
            </a:br>
            <a:r>
              <a:rPr lang="ro-RO" sz="5400" dirty="0">
                <a:solidFill>
                  <a:srgbClr val="90C226"/>
                </a:solidFill>
                <a:latin typeface="Trebuchet MS"/>
              </a:rPr>
              <a:t>Noutăți</a:t>
            </a:r>
            <a:endParaRPr lang="de-AT"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p:txBody>
          <a:bodyPr/>
          <a:lstStyle/>
          <a:p>
            <a:endParaRPr lang="de-A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80703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gn="just" defTabSz="457200">
              <a:spcBef>
                <a:spcPts val="1000"/>
              </a:spcBef>
              <a:buClr>
                <a:srgbClr val="90C226"/>
              </a:buClr>
              <a:buSzPct val="80000"/>
              <a:buNone/>
            </a:pPr>
            <a:r>
              <a:rPr lang="ro-RO" sz="4400" b="1" dirty="0">
                <a:solidFill>
                  <a:prstClr val="black">
                    <a:lumMod val="75000"/>
                    <a:lumOff val="25000"/>
                  </a:prstClr>
                </a:solidFill>
                <a:latin typeface="Trebuchet MS"/>
              </a:rPr>
              <a:t>Competenţele specifice </a:t>
            </a:r>
            <a:r>
              <a:rPr lang="ro-RO" sz="4400" dirty="0">
                <a:solidFill>
                  <a:prstClr val="black">
                    <a:lumMod val="75000"/>
                    <a:lumOff val="25000"/>
                  </a:prstClr>
                </a:solidFill>
                <a:latin typeface="Trebuchet MS"/>
              </a:rPr>
              <a:t>sunt </a:t>
            </a:r>
            <a:r>
              <a:rPr lang="ro-RO" sz="4400" i="1" dirty="0">
                <a:solidFill>
                  <a:prstClr val="black">
                    <a:lumMod val="75000"/>
                    <a:lumOff val="25000"/>
                  </a:prstClr>
                </a:solidFill>
                <a:latin typeface="Trebuchet MS"/>
              </a:rPr>
              <a:t>derivate</a:t>
            </a:r>
            <a:r>
              <a:rPr lang="ro-RO" sz="4400" dirty="0">
                <a:solidFill>
                  <a:prstClr val="black">
                    <a:lumMod val="75000"/>
                    <a:lumOff val="25000"/>
                  </a:prstClr>
                </a:solidFill>
                <a:latin typeface="Trebuchet MS"/>
              </a:rPr>
              <a:t> din competenţele generale, fiind </a:t>
            </a:r>
            <a:r>
              <a:rPr lang="ro-RO" sz="4400" i="1" dirty="0">
                <a:solidFill>
                  <a:prstClr val="black">
                    <a:lumMod val="75000"/>
                    <a:lumOff val="25000"/>
                  </a:prstClr>
                </a:solidFill>
                <a:latin typeface="Trebuchet MS"/>
              </a:rPr>
              <a:t>etape în dobândirea</a:t>
            </a:r>
            <a:r>
              <a:rPr lang="ro-RO" sz="4400" dirty="0">
                <a:solidFill>
                  <a:prstClr val="black">
                    <a:lumMod val="75000"/>
                    <a:lumOff val="25000"/>
                  </a:prstClr>
                </a:solidFill>
                <a:latin typeface="Trebuchet MS"/>
              </a:rPr>
              <a:t> acestora şi </a:t>
            </a:r>
            <a:r>
              <a:rPr lang="ro-RO" sz="4400" i="1" dirty="0">
                <a:solidFill>
                  <a:prstClr val="black">
                    <a:lumMod val="75000"/>
                    <a:lumOff val="25000"/>
                  </a:prstClr>
                </a:solidFill>
                <a:latin typeface="Trebuchet MS"/>
              </a:rPr>
              <a:t>sunt vizate pe parcursul fiecărei </a:t>
            </a:r>
            <a:r>
              <a:rPr lang="ro-RO" sz="4400" i="1" dirty="0" smtClean="0">
                <a:solidFill>
                  <a:prstClr val="black">
                    <a:lumMod val="75000"/>
                    <a:lumOff val="25000"/>
                  </a:prstClr>
                </a:solidFill>
                <a:latin typeface="Trebuchet MS"/>
              </a:rPr>
              <a:t>clase</a:t>
            </a:r>
            <a:r>
              <a:rPr lang="en-US" sz="4400" i="1" dirty="0" smtClean="0">
                <a:solidFill>
                  <a:prstClr val="black">
                    <a:lumMod val="75000"/>
                    <a:lumOff val="25000"/>
                  </a:prstClr>
                </a:solidFill>
                <a:latin typeface="Trebuchet MS"/>
              </a:rPr>
              <a:t>.</a:t>
            </a:r>
            <a:endParaRPr lang="en-US" sz="4400" i="1" dirty="0">
              <a:solidFill>
                <a:prstClr val="black">
                  <a:lumMod val="75000"/>
                  <a:lumOff val="25000"/>
                </a:prstClr>
              </a:solidFill>
              <a:latin typeface="Trebuchet MS"/>
            </a:endParaRPr>
          </a:p>
        </p:txBody>
      </p:sp>
      <p:sp>
        <p:nvSpPr>
          <p:cNvPr id="3" name="Title 2"/>
          <p:cNvSpPr>
            <a:spLocks noGrp="1"/>
          </p:cNvSpPr>
          <p:nvPr>
            <p:ph type="title"/>
          </p:nvPr>
        </p:nvSpPr>
        <p:spPr/>
        <p:txBody>
          <a:bodyPr/>
          <a:lstStyle/>
          <a:p>
            <a:r>
              <a:rPr lang="ro-RO" sz="4400" dirty="0" err="1" smtClean="0">
                <a:solidFill>
                  <a:prstClr val="black">
                    <a:lumMod val="75000"/>
                    <a:lumOff val="25000"/>
                  </a:prstClr>
                </a:solidFill>
                <a:effectLst/>
                <a:latin typeface="Trebuchet MS"/>
                <a:ea typeface="+mn-ea"/>
                <a:cs typeface="+mn-cs"/>
              </a:rPr>
              <a:t>Competenţ</a:t>
            </a:r>
            <a:r>
              <a:rPr lang="en-US" sz="4400" dirty="0" smtClean="0">
                <a:solidFill>
                  <a:prstClr val="black">
                    <a:lumMod val="75000"/>
                    <a:lumOff val="25000"/>
                  </a:prstClr>
                </a:solidFill>
                <a:effectLst/>
                <a:latin typeface="Trebuchet MS"/>
                <a:ea typeface="+mn-ea"/>
                <a:cs typeface="+mn-cs"/>
              </a:rPr>
              <a:t>e</a:t>
            </a:r>
            <a:r>
              <a:rPr lang="ro-RO" sz="4400" dirty="0" smtClean="0">
                <a:solidFill>
                  <a:prstClr val="black">
                    <a:lumMod val="75000"/>
                    <a:lumOff val="25000"/>
                  </a:prstClr>
                </a:solidFill>
                <a:effectLst/>
                <a:latin typeface="Trebuchet MS"/>
                <a:ea typeface="+mn-ea"/>
                <a:cs typeface="+mn-cs"/>
              </a:rPr>
              <a:t> </a:t>
            </a:r>
            <a:r>
              <a:rPr lang="ro-RO" sz="4400" dirty="0">
                <a:solidFill>
                  <a:prstClr val="black">
                    <a:lumMod val="75000"/>
                    <a:lumOff val="25000"/>
                  </a:prstClr>
                </a:solidFill>
                <a:effectLst/>
                <a:latin typeface="Trebuchet MS"/>
                <a:ea typeface="+mn-ea"/>
                <a:cs typeface="+mn-cs"/>
              </a:rPr>
              <a:t>specifice</a:t>
            </a:r>
            <a:endParaRPr lang="en-US" dirty="0"/>
          </a:p>
        </p:txBody>
      </p:sp>
    </p:spTree>
    <p:extLst>
      <p:ext uri="{BB962C8B-B14F-4D97-AF65-F5344CB8AC3E}">
        <p14:creationId xmlns:p14="http://schemas.microsoft.com/office/powerpoint/2010/main" val="424855143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342900" lvl="0" indent="-342900" algn="just" defTabSz="457200">
              <a:spcBef>
                <a:spcPts val="1000"/>
              </a:spcBef>
              <a:buClr>
                <a:srgbClr val="90C226"/>
              </a:buClr>
              <a:buSzPct val="80000"/>
              <a:buFont typeface="Wingdings 3" charset="2"/>
              <a:buChar char=""/>
            </a:pPr>
            <a:r>
              <a:rPr lang="ro-RO" sz="3200" dirty="0">
                <a:solidFill>
                  <a:prstClr val="black">
                    <a:lumMod val="75000"/>
                    <a:lumOff val="25000"/>
                  </a:prstClr>
                </a:solidFill>
                <a:latin typeface="Trebuchet MS"/>
              </a:rPr>
              <a:t>Competențele prevăzute pentru fiecare an de studiu sunt corelate cu o varietate de exemple de activități de învățare. </a:t>
            </a:r>
            <a:r>
              <a:rPr lang="ro-RO" sz="3200" dirty="0" smtClean="0">
                <a:solidFill>
                  <a:prstClr val="black">
                    <a:lumMod val="75000"/>
                    <a:lumOff val="25000"/>
                  </a:prstClr>
                </a:solidFill>
                <a:latin typeface="Trebuchet MS"/>
              </a:rPr>
              <a:t> </a:t>
            </a:r>
            <a:r>
              <a:rPr lang="en-US" sz="3200" dirty="0" smtClean="0">
                <a:solidFill>
                  <a:prstClr val="black">
                    <a:lumMod val="75000"/>
                    <a:lumOff val="25000"/>
                  </a:prstClr>
                </a:solidFill>
                <a:latin typeface="Trebuchet MS"/>
              </a:rPr>
              <a:t>C</a:t>
            </a:r>
            <a:r>
              <a:rPr lang="ro-RO" sz="3200" dirty="0" err="1" smtClean="0">
                <a:solidFill>
                  <a:prstClr val="black">
                    <a:lumMod val="75000"/>
                    <a:lumOff val="25000"/>
                  </a:prstClr>
                </a:solidFill>
                <a:latin typeface="Trebuchet MS"/>
              </a:rPr>
              <a:t>adrele</a:t>
            </a:r>
            <a:r>
              <a:rPr lang="ro-RO" sz="3200" dirty="0" smtClean="0">
                <a:solidFill>
                  <a:prstClr val="black">
                    <a:lumMod val="75000"/>
                    <a:lumOff val="25000"/>
                  </a:prstClr>
                </a:solidFill>
                <a:latin typeface="Trebuchet MS"/>
              </a:rPr>
              <a:t> </a:t>
            </a:r>
            <a:r>
              <a:rPr lang="ro-RO" sz="3200" dirty="0">
                <a:solidFill>
                  <a:prstClr val="black">
                    <a:lumMod val="75000"/>
                    <a:lumOff val="25000"/>
                  </a:prstClr>
                </a:solidFill>
                <a:latin typeface="Trebuchet MS"/>
              </a:rPr>
              <a:t>didactice au libertatea de a utiliza exemplele de activități de învățare pe care le propune programa școlară, de a le completa sau de a le înlocui, astfel încât acestea să asigure un demers didactic adecvat situației concrete de la clasă.</a:t>
            </a:r>
          </a:p>
          <a:p>
            <a:endParaRPr lang="en-US" sz="32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9111201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gn="just" defTabSz="457200">
              <a:spcBef>
                <a:spcPts val="1000"/>
              </a:spcBef>
              <a:buClr>
                <a:srgbClr val="90C226"/>
              </a:buClr>
              <a:buSzPct val="80000"/>
              <a:buNone/>
            </a:pPr>
            <a:r>
              <a:rPr lang="ro-RO" sz="3600" b="1" dirty="0">
                <a:solidFill>
                  <a:prstClr val="black">
                    <a:lumMod val="75000"/>
                    <a:lumOff val="25000"/>
                  </a:prstClr>
                </a:solidFill>
                <a:latin typeface="Trebuchet MS"/>
              </a:rPr>
              <a:t>Activităţile de învăţare </a:t>
            </a:r>
            <a:r>
              <a:rPr lang="ro-RO" sz="3600" dirty="0">
                <a:solidFill>
                  <a:prstClr val="black">
                    <a:lumMod val="75000"/>
                    <a:lumOff val="25000"/>
                  </a:prstClr>
                </a:solidFill>
                <a:latin typeface="Trebuchet MS"/>
              </a:rPr>
              <a:t>reprezintă exemple de sarcini de lucru prin care se dezvoltă competenţele specifice (aceste enunţuri sunt orientative).</a:t>
            </a:r>
          </a:p>
          <a:p>
            <a:pPr marL="109728" indent="0">
              <a:buNone/>
            </a:pPr>
            <a:r>
              <a:rPr lang="ro-RO" sz="3600" b="1" dirty="0">
                <a:solidFill>
                  <a:prstClr val="black">
                    <a:lumMod val="75000"/>
                    <a:lumOff val="25000"/>
                  </a:prstClr>
                </a:solidFill>
                <a:latin typeface="Trebuchet MS"/>
              </a:rPr>
              <a:t>Conţinuturile</a:t>
            </a:r>
            <a:r>
              <a:rPr lang="ro-RO" sz="3600" dirty="0">
                <a:solidFill>
                  <a:prstClr val="black">
                    <a:lumMod val="75000"/>
                    <a:lumOff val="25000"/>
                  </a:prstClr>
                </a:solidFill>
                <a:latin typeface="Trebuchet MS"/>
              </a:rPr>
              <a:t> constituie baza de operare pentru dezvoltarea competenţelor specifice</a:t>
            </a:r>
            <a:endParaRPr lang="en-US" sz="3600" dirty="0"/>
          </a:p>
        </p:txBody>
      </p:sp>
      <p:sp>
        <p:nvSpPr>
          <p:cNvPr id="3" name="Title 2"/>
          <p:cNvSpPr>
            <a:spLocks noGrp="1"/>
          </p:cNvSpPr>
          <p:nvPr>
            <p:ph type="title"/>
          </p:nvPr>
        </p:nvSpPr>
        <p:spPr/>
        <p:txBody>
          <a:bodyPr>
            <a:normAutofit/>
          </a:bodyPr>
          <a:lstStyle/>
          <a:p>
            <a:r>
              <a:rPr lang="ro-RO" sz="3600" dirty="0" smtClean="0">
                <a:solidFill>
                  <a:prstClr val="black">
                    <a:lumMod val="75000"/>
                    <a:lumOff val="25000"/>
                  </a:prstClr>
                </a:solidFill>
                <a:effectLst/>
                <a:latin typeface="Trebuchet MS"/>
                <a:ea typeface="+mn-ea"/>
                <a:cs typeface="+mn-cs"/>
              </a:rPr>
              <a:t>Activităţi </a:t>
            </a:r>
            <a:r>
              <a:rPr lang="ro-RO" sz="3600" dirty="0">
                <a:solidFill>
                  <a:prstClr val="black">
                    <a:lumMod val="75000"/>
                    <a:lumOff val="25000"/>
                  </a:prstClr>
                </a:solidFill>
                <a:effectLst/>
                <a:latin typeface="Trebuchet MS"/>
                <a:ea typeface="+mn-ea"/>
                <a:cs typeface="+mn-cs"/>
              </a:rPr>
              <a:t>de învăţare</a:t>
            </a:r>
            <a:endParaRPr lang="en-US" sz="3600" dirty="0"/>
          </a:p>
        </p:txBody>
      </p:sp>
    </p:spTree>
    <p:extLst>
      <p:ext uri="{BB962C8B-B14F-4D97-AF65-F5344CB8AC3E}">
        <p14:creationId xmlns:p14="http://schemas.microsoft.com/office/powerpoint/2010/main" val="35853129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defTabSz="457200">
              <a:spcBef>
                <a:spcPts val="1000"/>
              </a:spcBef>
              <a:buClr>
                <a:srgbClr val="90C226"/>
              </a:buClr>
              <a:buSzPct val="80000"/>
              <a:buNone/>
            </a:pPr>
            <a:r>
              <a:rPr lang="ro-RO" sz="4000" b="1" dirty="0">
                <a:solidFill>
                  <a:prstClr val="black">
                    <a:lumMod val="75000"/>
                    <a:lumOff val="25000"/>
                  </a:prstClr>
                </a:solidFill>
                <a:latin typeface="Trebuchet MS"/>
              </a:rPr>
              <a:t>Sugestiile metodologice </a:t>
            </a:r>
            <a:r>
              <a:rPr lang="ro-RO" sz="4000" dirty="0">
                <a:solidFill>
                  <a:prstClr val="black">
                    <a:lumMod val="75000"/>
                    <a:lumOff val="25000"/>
                  </a:prstClr>
                </a:solidFill>
                <a:latin typeface="Trebuchet MS"/>
              </a:rPr>
              <a:t>au rolul de a orienta profesorul în organizarea demersului didactic pentru a reuşi să faciliteze dezvoltarea competenţelor.</a:t>
            </a:r>
            <a:endParaRPr lang="en-US" sz="4000" dirty="0">
              <a:solidFill>
                <a:prstClr val="black">
                  <a:lumMod val="75000"/>
                  <a:lumOff val="25000"/>
                </a:prstClr>
              </a:solidFill>
              <a:latin typeface="Trebuchet MS"/>
            </a:endParaRPr>
          </a:p>
          <a:p>
            <a:pPr marL="342900" lvl="0" indent="-342900" defTabSz="457200">
              <a:spcBef>
                <a:spcPts val="1000"/>
              </a:spcBef>
              <a:buClr>
                <a:srgbClr val="90C226"/>
              </a:buClr>
              <a:buSzPct val="80000"/>
              <a:buFont typeface="Wingdings 3" charset="2"/>
              <a:buChar char=""/>
            </a:pPr>
            <a:endParaRPr lang="en-US" sz="4000" dirty="0">
              <a:solidFill>
                <a:prstClr val="black">
                  <a:lumMod val="75000"/>
                  <a:lumOff val="25000"/>
                </a:prstClr>
              </a:solidFill>
              <a:latin typeface="Trebuchet MS"/>
            </a:endParaRPr>
          </a:p>
          <a:p>
            <a:endParaRPr lang="en-US" sz="4000" dirty="0"/>
          </a:p>
        </p:txBody>
      </p:sp>
      <p:sp>
        <p:nvSpPr>
          <p:cNvPr id="3" name="Title 2"/>
          <p:cNvSpPr>
            <a:spLocks noGrp="1"/>
          </p:cNvSpPr>
          <p:nvPr>
            <p:ph type="title"/>
          </p:nvPr>
        </p:nvSpPr>
        <p:spPr/>
        <p:txBody>
          <a:bodyPr/>
          <a:lstStyle/>
          <a:p>
            <a:r>
              <a:rPr lang="ro-RO" sz="4000" dirty="0" smtClean="0">
                <a:solidFill>
                  <a:prstClr val="black">
                    <a:lumMod val="75000"/>
                    <a:lumOff val="25000"/>
                  </a:prstClr>
                </a:solidFill>
                <a:effectLst/>
                <a:latin typeface="Trebuchet MS"/>
                <a:ea typeface="+mn-ea"/>
                <a:cs typeface="+mn-cs"/>
              </a:rPr>
              <a:t>Sugestii </a:t>
            </a:r>
            <a:r>
              <a:rPr lang="ro-RO" sz="4000" dirty="0">
                <a:solidFill>
                  <a:prstClr val="black">
                    <a:lumMod val="75000"/>
                    <a:lumOff val="25000"/>
                  </a:prstClr>
                </a:solidFill>
                <a:effectLst/>
                <a:latin typeface="Trebuchet MS"/>
                <a:ea typeface="+mn-ea"/>
                <a:cs typeface="+mn-cs"/>
              </a:rPr>
              <a:t>metodologice</a:t>
            </a:r>
            <a:endParaRPr lang="en-US" dirty="0"/>
          </a:p>
        </p:txBody>
      </p:sp>
    </p:spTree>
    <p:extLst>
      <p:ext uri="{BB962C8B-B14F-4D97-AF65-F5344CB8AC3E}">
        <p14:creationId xmlns:p14="http://schemas.microsoft.com/office/powerpoint/2010/main" val="7453177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ro-RO" sz="3200" b="1" dirty="0">
                <a:solidFill>
                  <a:prstClr val="black">
                    <a:lumMod val="75000"/>
                    <a:lumOff val="25000"/>
                  </a:prstClr>
                </a:solidFill>
                <a:latin typeface="Trebuchet MS"/>
              </a:rPr>
              <a:t>Planificările</a:t>
            </a:r>
            <a:r>
              <a:rPr lang="ro-RO" sz="3200" dirty="0">
                <a:solidFill>
                  <a:prstClr val="black">
                    <a:lumMod val="75000"/>
                    <a:lumOff val="25000"/>
                  </a:prstClr>
                </a:solidFill>
                <a:latin typeface="Trebuchet MS"/>
              </a:rPr>
              <a:t> trebuie adaptate de fiecare cadru didactic situației concrete în care acesta își desfășoară activitatea, respectiv nivelului inițial al elevilor (stabilit prin teste predictive la începutul anului școlar), contextului obiectiv (socio-economic) și contextului motivațional specific unității școlare și comunității locale în ansamblu.</a:t>
            </a:r>
            <a:endParaRPr lang="en-US" sz="3200" dirty="0"/>
          </a:p>
        </p:txBody>
      </p:sp>
      <p:sp>
        <p:nvSpPr>
          <p:cNvPr id="3" name="Title 2"/>
          <p:cNvSpPr>
            <a:spLocks noGrp="1"/>
          </p:cNvSpPr>
          <p:nvPr>
            <p:ph type="title"/>
          </p:nvPr>
        </p:nvSpPr>
        <p:spPr/>
        <p:txBody>
          <a:bodyPr>
            <a:normAutofit/>
          </a:bodyPr>
          <a:lstStyle/>
          <a:p>
            <a:r>
              <a:rPr lang="ro-RO" sz="4000" dirty="0" smtClean="0">
                <a:solidFill>
                  <a:prstClr val="black">
                    <a:lumMod val="75000"/>
                    <a:lumOff val="25000"/>
                  </a:prstClr>
                </a:solidFill>
                <a:effectLst/>
                <a:latin typeface="Trebuchet MS"/>
                <a:ea typeface="+mn-ea"/>
                <a:cs typeface="+mn-cs"/>
              </a:rPr>
              <a:t>Planificări</a:t>
            </a:r>
            <a:endParaRPr lang="en-US" sz="4000" dirty="0"/>
          </a:p>
        </p:txBody>
      </p:sp>
    </p:spTree>
    <p:extLst>
      <p:ext uri="{BB962C8B-B14F-4D97-AF65-F5344CB8AC3E}">
        <p14:creationId xmlns:p14="http://schemas.microsoft.com/office/powerpoint/2010/main" val="173287439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ro-RO" sz="3200" dirty="0">
                <a:solidFill>
                  <a:prstClr val="black">
                    <a:lumMod val="75000"/>
                    <a:lumOff val="25000"/>
                  </a:prstClr>
                </a:solidFill>
                <a:latin typeface="Trebuchet MS"/>
              </a:rPr>
              <a:t>Din acest motiv, prezentarea acestor planificări nu are ca scop preluarea lor de către cadrele didactice în forma prezentată, ci stimularea acestora pentru realizarea unor planificări proprii, </a:t>
            </a:r>
            <a:r>
              <a:rPr lang="ro-RO" sz="3200" b="1" i="1" dirty="0">
                <a:solidFill>
                  <a:prstClr val="black">
                    <a:lumMod val="75000"/>
                    <a:lumOff val="25000"/>
                  </a:prstClr>
                </a:solidFill>
                <a:latin typeface="Trebuchet MS"/>
              </a:rPr>
              <a:t>prin prelucrarea și adaptarea de către profesor, prin contextualizare la specificul fiecărei clase sau grupe de elevi</a:t>
            </a:r>
            <a:endParaRPr lang="en-US" sz="32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400304711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ro-RO" sz="2800" b="1" dirty="0">
                <a:solidFill>
                  <a:prstClr val="black">
                    <a:lumMod val="75000"/>
                    <a:lumOff val="25000"/>
                  </a:prstClr>
                </a:solidFill>
                <a:latin typeface="Trebuchet MS"/>
              </a:rPr>
              <a:t>În realizarea planificărilor, cadrele didactice vor ține cont de obligativitatea respectării programelor, nu a unui manual anume</a:t>
            </a:r>
            <a:r>
              <a:rPr lang="ro-RO" sz="2800" dirty="0">
                <a:solidFill>
                  <a:prstClr val="black">
                    <a:lumMod val="75000"/>
                    <a:lumOff val="25000"/>
                  </a:prstClr>
                </a:solidFill>
                <a:latin typeface="Trebuchet MS"/>
              </a:rPr>
              <a:t>. În cazurile în care manualele folosite nu acoperă în întregime programa sau conțin elemente suplimentare față de programă, cadrele didactice își vor realiza în așa fel planificarea, încât să se asigure </a:t>
            </a:r>
            <a:r>
              <a:rPr lang="ro-RO" sz="2800" b="1" dirty="0">
                <a:solidFill>
                  <a:prstClr val="black">
                    <a:lumMod val="75000"/>
                    <a:lumOff val="25000"/>
                  </a:prstClr>
                </a:solidFill>
                <a:latin typeface="Trebuchet MS"/>
              </a:rPr>
              <a:t>acoperirea programei, în vederea atingerii nivelurilor de competențe prevăzute, conform Cadrului European Comun de Referință pentru Limbi (CECRL).</a:t>
            </a:r>
            <a:endParaRPr lang="en-US" sz="28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370550604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42900" lvl="0" indent="-342900" algn="just" defTabSz="457200">
              <a:spcBef>
                <a:spcPts val="1000"/>
              </a:spcBef>
              <a:buClr>
                <a:srgbClr val="90C226"/>
              </a:buClr>
              <a:buSzPct val="80000"/>
              <a:buFont typeface="Wingdings 3" charset="2"/>
              <a:buChar char=""/>
            </a:pPr>
            <a:r>
              <a:rPr lang="ro-RO" sz="3600" dirty="0">
                <a:solidFill>
                  <a:prstClr val="black">
                    <a:lumMod val="75000"/>
                    <a:lumOff val="25000"/>
                  </a:prstClr>
                </a:solidFill>
                <a:latin typeface="Trebuchet MS"/>
              </a:rPr>
              <a:t>Planificările vor cuprinde, totodată și detalieri privind resursele procedurale eficiente, precum și materialul didactic adecvat. Segmentul de evaluare va fi tratat cu multă atenție, vizând și pregătirea elevilor în vederea evaluărilor prevăzute de LEN.</a:t>
            </a:r>
            <a:endParaRPr lang="en-US" sz="3600" dirty="0">
              <a:solidFill>
                <a:prstClr val="black">
                  <a:lumMod val="75000"/>
                  <a:lumOff val="25000"/>
                </a:prstClr>
              </a:solidFill>
              <a:latin typeface="Trebuchet MS"/>
            </a:endParaRPr>
          </a:p>
          <a:p>
            <a:endParaRPr lang="en-US" sz="36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23030852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342900" lvl="0" indent="-342900" defTabSz="457200">
              <a:spcBef>
                <a:spcPts val="1000"/>
              </a:spcBef>
              <a:buClr>
                <a:srgbClr val="90C226"/>
              </a:buClr>
              <a:buSzPct val="80000"/>
              <a:buFont typeface="Wingdings 3" charset="2"/>
              <a:buChar char=""/>
            </a:pPr>
            <a:r>
              <a:rPr lang="ro-RO" sz="1800" dirty="0">
                <a:solidFill>
                  <a:prstClr val="black">
                    <a:lumMod val="75000"/>
                    <a:lumOff val="25000"/>
                  </a:prstClr>
                </a:solidFill>
                <a:latin typeface="Trebuchet MS"/>
              </a:rPr>
              <a:t> </a:t>
            </a:r>
            <a:r>
              <a:rPr lang="ro-RO" sz="2400" b="1" dirty="0">
                <a:solidFill>
                  <a:prstClr val="black">
                    <a:lumMod val="75000"/>
                    <a:lumOff val="25000"/>
                  </a:prstClr>
                </a:solidFill>
                <a:latin typeface="Trebuchet MS"/>
              </a:rPr>
              <a:t>Din punct de vedere formal, Planificarea anuală are anumite elemente de specificitate și  poate fi realizată potrivit </a:t>
            </a:r>
            <a:r>
              <a:rPr lang="ro-RO" sz="2400" b="1" dirty="0" err="1">
                <a:solidFill>
                  <a:prstClr val="black">
                    <a:lumMod val="75000"/>
                    <a:lumOff val="25000"/>
                  </a:prstClr>
                </a:solidFill>
                <a:latin typeface="Trebuchet MS"/>
              </a:rPr>
              <a:t>rubricaţiei</a:t>
            </a:r>
            <a:r>
              <a:rPr lang="ro-RO" sz="2400" b="1" dirty="0">
                <a:solidFill>
                  <a:prstClr val="black">
                    <a:lumMod val="75000"/>
                    <a:lumOff val="25000"/>
                  </a:prstClr>
                </a:solidFill>
                <a:latin typeface="Trebuchet MS"/>
              </a:rPr>
              <a:t> de mai jos</a:t>
            </a:r>
            <a:r>
              <a:rPr lang="ro-RO" sz="2400" b="1" dirty="0" smtClean="0">
                <a:solidFill>
                  <a:prstClr val="black">
                    <a:lumMod val="75000"/>
                    <a:lumOff val="25000"/>
                  </a:prstClr>
                </a:solidFill>
                <a:latin typeface="Trebuchet MS"/>
              </a:rPr>
              <a:t>:</a:t>
            </a:r>
            <a:endParaRPr lang="en-US" sz="2400" b="1" dirty="0">
              <a:solidFill>
                <a:prstClr val="black">
                  <a:lumMod val="75000"/>
                  <a:lumOff val="25000"/>
                </a:prstClr>
              </a:solidFill>
              <a:latin typeface="Trebuchet MS"/>
            </a:endParaRPr>
          </a:p>
          <a:p>
            <a:pPr fontAlgn="t"/>
            <a:r>
              <a:rPr lang="ro-RO" sz="3600" b="1" dirty="0"/>
              <a:t>Unitatea de învăţare</a:t>
            </a:r>
            <a:endParaRPr lang="en-US" sz="3600" dirty="0"/>
          </a:p>
          <a:p>
            <a:pPr fontAlgn="t"/>
            <a:r>
              <a:rPr lang="ro-RO" sz="3600" b="1" dirty="0"/>
              <a:t>Competenţe specifice vizate </a:t>
            </a:r>
            <a:endParaRPr lang="en-US" sz="3600" dirty="0"/>
          </a:p>
          <a:p>
            <a:pPr fontAlgn="t"/>
            <a:r>
              <a:rPr lang="ro-RO" sz="3600" b="1" dirty="0"/>
              <a:t>Conţinuturi</a:t>
            </a:r>
            <a:endParaRPr lang="en-US" sz="3600" dirty="0"/>
          </a:p>
          <a:p>
            <a:pPr fontAlgn="t"/>
            <a:r>
              <a:rPr lang="ro-RO" sz="3600" b="1" dirty="0"/>
              <a:t>Număr de ore</a:t>
            </a:r>
            <a:endParaRPr lang="en-US" sz="3600" dirty="0"/>
          </a:p>
          <a:p>
            <a:pPr fontAlgn="t"/>
            <a:r>
              <a:rPr lang="ro-RO" sz="3600" b="1" dirty="0"/>
              <a:t>Săptămâna</a:t>
            </a:r>
            <a:endParaRPr lang="en-US" sz="3600" dirty="0"/>
          </a:p>
          <a:p>
            <a:pPr fontAlgn="t"/>
            <a:r>
              <a:rPr lang="ro-RO" sz="3600" b="1" dirty="0"/>
              <a:t>Observaţii</a:t>
            </a:r>
            <a:endParaRPr lang="en-US" sz="3600" dirty="0"/>
          </a:p>
          <a:p>
            <a:endParaRPr lang="en-US" sz="24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44478144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552049075"/>
              </p:ext>
            </p:extLst>
          </p:nvPr>
        </p:nvGraphicFramePr>
        <p:xfrm>
          <a:off x="457200" y="1481138"/>
          <a:ext cx="8229600" cy="4525962"/>
        </p:xfrm>
        <a:graphic>
          <a:graphicData uri="http://schemas.openxmlformats.org/drawingml/2006/table">
            <a:tbl>
              <a:tblPr firstRow="1" bandRow="1">
                <a:tableStyleId>{5C22544A-7EE6-4342-B048-85BDC9FD1C3A}</a:tableStyleId>
              </a:tblPr>
              <a:tblGrid>
                <a:gridCol w="1371600"/>
                <a:gridCol w="1371600"/>
                <a:gridCol w="1155576"/>
                <a:gridCol w="1296144"/>
                <a:gridCol w="1663080"/>
                <a:gridCol w="137160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o-RO" sz="1800" b="1" dirty="0" smtClean="0"/>
                        <a:t>Unitatea de învăţare</a:t>
                      </a:r>
                      <a:endParaRPr lang="en-US" sz="1800"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o-RO" sz="1800" b="1" dirty="0" smtClean="0"/>
                        <a:t>Competenţe specifice vizate </a:t>
                      </a:r>
                      <a:endParaRPr lang="en-US" sz="1800" dirty="0" smtClean="0"/>
                    </a:p>
                    <a:p>
                      <a:endParaRPr lang="en-US" dirty="0"/>
                    </a:p>
                  </a:txBody>
                  <a:tcPr/>
                </a:tc>
                <a:tc>
                  <a:txBody>
                    <a:bodyPr/>
                    <a:lstStyle/>
                    <a:p>
                      <a:r>
                        <a:rPr lang="en-US" dirty="0" smtClean="0"/>
                        <a:t>Con</a:t>
                      </a:r>
                      <a:r>
                        <a:rPr kumimoji="0" lang="ro-RO" sz="1800" b="1" i="0" u="none" strike="noStrike" kern="1200" cap="none" spc="0" normalizeH="0" baseline="0" noProof="0" dirty="0" smtClean="0">
                          <a:ln>
                            <a:noFill/>
                          </a:ln>
                          <a:solidFill>
                            <a:prstClr val="white"/>
                          </a:solidFill>
                          <a:effectLst/>
                          <a:uLnTx/>
                          <a:uFillTx/>
                          <a:latin typeface="+mn-lt"/>
                          <a:ea typeface="+mn-ea"/>
                          <a:cs typeface="+mn-cs"/>
                        </a:rPr>
                        <a:t>ţ</a:t>
                      </a:r>
                      <a:r>
                        <a:rPr lang="en-US" dirty="0" err="1" smtClean="0"/>
                        <a:t>inu</a:t>
                      </a:r>
                      <a:r>
                        <a:rPr lang="en-US" dirty="0" smtClean="0"/>
                        <a:t> </a:t>
                      </a:r>
                      <a:r>
                        <a:rPr lang="en-US" dirty="0" err="1" smtClean="0"/>
                        <a:t>turi</a:t>
                      </a:r>
                      <a:endParaRPr lang="en-US" dirty="0"/>
                    </a:p>
                  </a:txBody>
                  <a:tcPr/>
                </a:tc>
                <a:tc>
                  <a:txBody>
                    <a:bodyPr/>
                    <a:lstStyle/>
                    <a:p>
                      <a:r>
                        <a:rPr lang="en-US" dirty="0" err="1" smtClean="0"/>
                        <a:t>Num</a:t>
                      </a:r>
                      <a:r>
                        <a:rPr kumimoji="0" lang="ro-RO" sz="1800" b="1" i="0" u="none" strike="noStrike" kern="1200" cap="none" spc="0" normalizeH="0" baseline="0" noProof="0" dirty="0" smtClean="0">
                          <a:ln>
                            <a:noFill/>
                          </a:ln>
                          <a:solidFill>
                            <a:prstClr val="white"/>
                          </a:solidFill>
                          <a:effectLst/>
                          <a:uLnTx/>
                          <a:uFillTx/>
                          <a:latin typeface="+mn-lt"/>
                          <a:ea typeface="+mn-ea"/>
                          <a:cs typeface="+mn-cs"/>
                        </a:rPr>
                        <a:t>ă</a:t>
                      </a:r>
                      <a:r>
                        <a:rPr lang="en-US" dirty="0" smtClean="0"/>
                        <a:t>r de ore</a:t>
                      </a:r>
                      <a:endParaRPr lang="en-US" dirty="0"/>
                    </a:p>
                  </a:txBody>
                  <a:tcPr/>
                </a:tc>
                <a:tc>
                  <a:txBody>
                    <a:bodyPr/>
                    <a:lstStyle/>
                    <a:p>
                      <a:r>
                        <a:rPr lang="en-US" sz="1800" dirty="0" smtClean="0">
                          <a:solidFill>
                            <a:schemeClr val="bg1"/>
                          </a:solidFill>
                        </a:rPr>
                        <a:t>S</a:t>
                      </a:r>
                      <a:r>
                        <a:rPr kumimoji="0" lang="ro-RO" sz="1800" b="1" i="0" u="none" strike="noStrike" kern="1200" cap="none" spc="0" normalizeH="0" baseline="0" noProof="0" dirty="0" smtClean="0">
                          <a:ln>
                            <a:noFill/>
                          </a:ln>
                          <a:solidFill>
                            <a:schemeClr val="bg1"/>
                          </a:solidFill>
                          <a:effectLst/>
                          <a:uLnTx/>
                          <a:uFillTx/>
                          <a:latin typeface="+mn-lt"/>
                          <a:ea typeface="+mn-ea"/>
                          <a:cs typeface="+mn-cs"/>
                        </a:rPr>
                        <a:t>ă</a:t>
                      </a:r>
                      <a:r>
                        <a:rPr kumimoji="0" lang="en-US" sz="1800" b="1" i="0" u="none" strike="noStrike" kern="1200" cap="none" spc="0" normalizeH="0" baseline="0" noProof="0" dirty="0" smtClean="0">
                          <a:ln>
                            <a:noFill/>
                          </a:ln>
                          <a:solidFill>
                            <a:schemeClr val="bg1"/>
                          </a:solidFill>
                          <a:effectLst/>
                          <a:uLnTx/>
                          <a:uFillTx/>
                          <a:latin typeface="+mn-lt"/>
                          <a:ea typeface="+mn-ea"/>
                          <a:cs typeface="+mn-cs"/>
                        </a:rPr>
                        <a:t>p</a:t>
                      </a:r>
                      <a:r>
                        <a:rPr lang="en-US" sz="1800" dirty="0" smtClean="0">
                          <a:solidFill>
                            <a:schemeClr val="bg1"/>
                          </a:solidFill>
                        </a:rPr>
                        <a:t>t</a:t>
                      </a:r>
                      <a:r>
                        <a:rPr kumimoji="0" lang="ro-RO" sz="1800" b="1" i="0" u="none" strike="noStrike" kern="1200" cap="none" spc="0" normalizeH="0" baseline="0" noProof="0" dirty="0" smtClean="0">
                          <a:ln>
                            <a:noFill/>
                          </a:ln>
                          <a:solidFill>
                            <a:schemeClr val="bg1"/>
                          </a:solidFill>
                          <a:effectLst/>
                          <a:uLnTx/>
                          <a:uFillTx/>
                          <a:latin typeface="+mn-lt"/>
                          <a:ea typeface="+mn-ea"/>
                          <a:cs typeface="+mn-cs"/>
                        </a:rPr>
                        <a:t>ă</a:t>
                      </a:r>
                      <a:r>
                        <a:rPr lang="en-US" sz="1800" dirty="0" smtClean="0">
                          <a:solidFill>
                            <a:schemeClr val="bg1"/>
                          </a:solidFill>
                        </a:rPr>
                        <a:t>m</a:t>
                      </a:r>
                      <a:r>
                        <a:rPr kumimoji="0" lang="ro-RO" sz="1800" b="0" i="0" u="none" strike="noStrike" kern="1200" cap="none" spc="0" normalizeH="0" baseline="0" noProof="0" dirty="0" smtClean="0">
                          <a:ln>
                            <a:noFill/>
                          </a:ln>
                          <a:solidFill>
                            <a:schemeClr val="bg1"/>
                          </a:solidFill>
                          <a:effectLst/>
                          <a:uLnTx/>
                          <a:uFillTx/>
                          <a:latin typeface="Trebuchet MS"/>
                          <a:ea typeface="+mn-ea"/>
                          <a:cs typeface="+mn-cs"/>
                        </a:rPr>
                        <a:t>â</a:t>
                      </a:r>
                      <a:r>
                        <a:rPr lang="en-US" sz="1800" dirty="0" err="1" smtClean="0">
                          <a:solidFill>
                            <a:schemeClr val="bg1"/>
                          </a:solidFill>
                        </a:rPr>
                        <a:t>na</a:t>
                      </a:r>
                      <a:endParaRPr lang="en-US" sz="1800" dirty="0">
                        <a:solidFill>
                          <a:schemeClr val="bg1"/>
                        </a:solidFill>
                      </a:endParaRPr>
                    </a:p>
                  </a:txBody>
                  <a:tcPr/>
                </a:tc>
                <a:tc>
                  <a:txBody>
                    <a:bodyPr/>
                    <a:lstStyle/>
                    <a:p>
                      <a:r>
                        <a:rPr lang="en-US" dirty="0" err="1" smtClean="0"/>
                        <a:t>Observa</a:t>
                      </a:r>
                      <a:r>
                        <a:rPr kumimoji="0" lang="ro-RO" sz="1800" b="1" i="0" u="none" strike="noStrike" kern="1200" cap="none" spc="0" normalizeH="0" baseline="0" noProof="0" dirty="0" smtClean="0">
                          <a:ln>
                            <a:noFill/>
                          </a:ln>
                          <a:solidFill>
                            <a:prstClr val="white"/>
                          </a:solidFill>
                          <a:effectLst/>
                          <a:uLnTx/>
                          <a:uFillTx/>
                          <a:latin typeface="+mn-lt"/>
                          <a:ea typeface="+mn-ea"/>
                          <a:cs typeface="+mn-cs"/>
                        </a:rPr>
                        <a:t>ţ</a:t>
                      </a:r>
                      <a:r>
                        <a:rPr lang="en-US" dirty="0" smtClean="0"/>
                        <a:t>ii</a:t>
                      </a:r>
                      <a:endParaRPr lang="en-US" dirty="0"/>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bl>
          </a:graphicData>
        </a:graphic>
      </p:graphicFrame>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55826503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42900" lvl="0" indent="-342900" algn="just" defTabSz="457200">
              <a:spcBef>
                <a:spcPts val="1000"/>
              </a:spcBef>
              <a:buClr>
                <a:srgbClr val="90C226"/>
              </a:buClr>
              <a:buSzPct val="80000"/>
              <a:buFont typeface="Wingdings 3" charset="2"/>
              <a:buChar char=""/>
            </a:pPr>
            <a:r>
              <a:rPr lang="ro-RO" sz="3200" dirty="0">
                <a:solidFill>
                  <a:prstClr val="black">
                    <a:lumMod val="75000"/>
                    <a:lumOff val="25000"/>
                  </a:prstClr>
                </a:solidFill>
                <a:latin typeface="Trebuchet MS"/>
              </a:rPr>
              <a:t>Crearea unor premise pentru o </a:t>
            </a:r>
            <a:r>
              <a:rPr lang="ro-RO" sz="3200" b="1" dirty="0">
                <a:solidFill>
                  <a:prstClr val="black">
                    <a:lumMod val="75000"/>
                    <a:lumOff val="25000"/>
                  </a:prstClr>
                </a:solidFill>
                <a:latin typeface="Trebuchet MS"/>
              </a:rPr>
              <a:t>concepţie</a:t>
            </a:r>
            <a:r>
              <a:rPr lang="ro-RO" sz="3200" dirty="0">
                <a:solidFill>
                  <a:prstClr val="black">
                    <a:lumMod val="75000"/>
                    <a:lumOff val="25000"/>
                  </a:prstClr>
                </a:solidFill>
                <a:latin typeface="Trebuchet MS"/>
              </a:rPr>
              <a:t> </a:t>
            </a:r>
            <a:r>
              <a:rPr lang="ro-RO" sz="3200" b="1" dirty="0">
                <a:solidFill>
                  <a:prstClr val="black">
                    <a:lumMod val="75000"/>
                    <a:lumOff val="25000"/>
                  </a:prstClr>
                </a:solidFill>
                <a:latin typeface="Trebuchet MS"/>
              </a:rPr>
              <a:t>curriculară unitară şi coerentă</a:t>
            </a:r>
            <a:r>
              <a:rPr lang="ro-RO" sz="3200" dirty="0">
                <a:solidFill>
                  <a:prstClr val="black">
                    <a:lumMod val="75000"/>
                    <a:lumOff val="25000"/>
                  </a:prstClr>
                </a:solidFill>
                <a:latin typeface="Trebuchet MS"/>
              </a:rPr>
              <a:t> la nivelul întregului învățământ preuniversitar. </a:t>
            </a:r>
            <a:r>
              <a:rPr lang="es-ES_tradnl" sz="3200" dirty="0" err="1">
                <a:solidFill>
                  <a:prstClr val="black">
                    <a:lumMod val="75000"/>
                    <a:lumOff val="25000"/>
                  </a:prstClr>
                </a:solidFill>
                <a:latin typeface="Trebuchet MS"/>
              </a:rPr>
              <a:t>În</a:t>
            </a:r>
            <a:r>
              <a:rPr lang="es-ES_tradnl" sz="3200" dirty="0">
                <a:solidFill>
                  <a:prstClr val="black">
                    <a:lumMod val="75000"/>
                    <a:lumOff val="25000"/>
                  </a:prstClr>
                </a:solidFill>
                <a:latin typeface="Trebuchet MS"/>
              </a:rPr>
              <a:t> </a:t>
            </a:r>
            <a:r>
              <a:rPr lang="es-ES_tradnl" sz="3200" dirty="0" err="1">
                <a:solidFill>
                  <a:prstClr val="black">
                    <a:lumMod val="75000"/>
                    <a:lumOff val="25000"/>
                  </a:prstClr>
                </a:solidFill>
                <a:latin typeface="Trebuchet MS"/>
              </a:rPr>
              <a:t>ciclul</a:t>
            </a:r>
            <a:r>
              <a:rPr lang="es-ES_tradnl" sz="3200" dirty="0">
                <a:solidFill>
                  <a:prstClr val="black">
                    <a:lumMod val="75000"/>
                    <a:lumOff val="25000"/>
                  </a:prstClr>
                </a:solidFill>
                <a:latin typeface="Trebuchet MS"/>
              </a:rPr>
              <a:t> </a:t>
            </a:r>
            <a:r>
              <a:rPr lang="es-ES_tradnl" sz="3200" dirty="0" err="1">
                <a:solidFill>
                  <a:prstClr val="black">
                    <a:lumMod val="75000"/>
                    <a:lumOff val="25000"/>
                  </a:prstClr>
                </a:solidFill>
                <a:latin typeface="Trebuchet MS"/>
              </a:rPr>
              <a:t>gimnazial</a:t>
            </a:r>
            <a:r>
              <a:rPr lang="es-ES_tradnl" sz="3200" dirty="0">
                <a:solidFill>
                  <a:prstClr val="black">
                    <a:lumMod val="75000"/>
                    <a:lumOff val="25000"/>
                  </a:prstClr>
                </a:solidFill>
                <a:latin typeface="Trebuchet MS"/>
              </a:rPr>
              <a:t> este </a:t>
            </a:r>
            <a:r>
              <a:rPr lang="es-ES_tradnl" sz="3200" dirty="0" err="1">
                <a:solidFill>
                  <a:prstClr val="black">
                    <a:lumMod val="75000"/>
                    <a:lumOff val="25000"/>
                  </a:prstClr>
                </a:solidFill>
                <a:latin typeface="Trebuchet MS"/>
              </a:rPr>
              <a:t>continuat</a:t>
            </a:r>
            <a:r>
              <a:rPr lang="es-ES_tradnl" sz="3200" dirty="0">
                <a:solidFill>
                  <a:prstClr val="black">
                    <a:lumMod val="75000"/>
                    <a:lumOff val="25000"/>
                  </a:prstClr>
                </a:solidFill>
                <a:latin typeface="Trebuchet MS"/>
              </a:rPr>
              <a:t> </a:t>
            </a:r>
            <a:r>
              <a:rPr lang="es-ES_tradnl" sz="3200" dirty="0" err="1">
                <a:solidFill>
                  <a:prstClr val="black">
                    <a:lumMod val="75000"/>
                    <a:lumOff val="25000"/>
                  </a:prstClr>
                </a:solidFill>
                <a:latin typeface="Trebuchet MS"/>
              </a:rPr>
              <a:t>modelul</a:t>
            </a:r>
            <a:r>
              <a:rPr lang="es-ES_tradnl" sz="3200" dirty="0">
                <a:solidFill>
                  <a:prstClr val="black">
                    <a:lumMod val="75000"/>
                    <a:lumOff val="25000"/>
                  </a:prstClr>
                </a:solidFill>
                <a:latin typeface="Trebuchet MS"/>
              </a:rPr>
              <a:t> de </a:t>
            </a:r>
            <a:r>
              <a:rPr lang="es-ES_tradnl" sz="3200" dirty="0" err="1">
                <a:solidFill>
                  <a:prstClr val="black">
                    <a:lumMod val="75000"/>
                    <a:lumOff val="25000"/>
                  </a:prstClr>
                </a:solidFill>
                <a:latin typeface="Trebuchet MS"/>
              </a:rPr>
              <a:t>proiectare</a:t>
            </a:r>
            <a:r>
              <a:rPr lang="es-ES_tradnl" sz="3200" dirty="0">
                <a:solidFill>
                  <a:prstClr val="black">
                    <a:lumMod val="75000"/>
                    <a:lumOff val="25000"/>
                  </a:prstClr>
                </a:solidFill>
                <a:latin typeface="Trebuchet MS"/>
              </a:rPr>
              <a:t> </a:t>
            </a:r>
            <a:r>
              <a:rPr lang="es-ES_tradnl" sz="3200" dirty="0" err="1">
                <a:solidFill>
                  <a:prstClr val="black">
                    <a:lumMod val="75000"/>
                    <a:lumOff val="25000"/>
                  </a:prstClr>
                </a:solidFill>
                <a:latin typeface="Trebuchet MS"/>
              </a:rPr>
              <a:t>curriculară</a:t>
            </a:r>
            <a:r>
              <a:rPr lang="es-ES_tradnl" sz="3200" dirty="0">
                <a:solidFill>
                  <a:prstClr val="black">
                    <a:lumMod val="75000"/>
                    <a:lumOff val="25000"/>
                  </a:prstClr>
                </a:solidFill>
                <a:latin typeface="Trebuchet MS"/>
              </a:rPr>
              <a:t> pe </a:t>
            </a:r>
            <a:r>
              <a:rPr lang="es-ES_tradnl" sz="3200" dirty="0" err="1" smtClean="0">
                <a:solidFill>
                  <a:prstClr val="black">
                    <a:lumMod val="75000"/>
                    <a:lumOff val="25000"/>
                  </a:prstClr>
                </a:solidFill>
                <a:latin typeface="Trebuchet MS"/>
              </a:rPr>
              <a:t>competențele</a:t>
            </a:r>
            <a:r>
              <a:rPr lang="es-ES_tradnl" sz="3200" dirty="0" smtClean="0">
                <a:solidFill>
                  <a:prstClr val="black">
                    <a:lumMod val="75000"/>
                    <a:lumOff val="25000"/>
                  </a:prstClr>
                </a:solidFill>
                <a:latin typeface="Trebuchet MS"/>
              </a:rPr>
              <a:t> </a:t>
            </a:r>
            <a:r>
              <a:rPr lang="es-ES_tradnl" sz="3200" dirty="0" err="1" smtClean="0">
                <a:solidFill>
                  <a:prstClr val="black">
                    <a:lumMod val="75000"/>
                    <a:lumOff val="25000"/>
                  </a:prstClr>
                </a:solidFill>
                <a:latin typeface="Trebuchet MS"/>
              </a:rPr>
              <a:t>implementate</a:t>
            </a:r>
            <a:r>
              <a:rPr lang="es-ES_tradnl" sz="3200" dirty="0" smtClean="0">
                <a:solidFill>
                  <a:prstClr val="black">
                    <a:lumMod val="75000"/>
                    <a:lumOff val="25000"/>
                  </a:prstClr>
                </a:solidFill>
                <a:latin typeface="Trebuchet MS"/>
              </a:rPr>
              <a:t> </a:t>
            </a:r>
            <a:r>
              <a:rPr lang="es-ES_tradnl" sz="3200" dirty="0">
                <a:solidFill>
                  <a:prstClr val="black">
                    <a:lumMod val="75000"/>
                    <a:lumOff val="25000"/>
                  </a:prstClr>
                </a:solidFill>
                <a:latin typeface="Trebuchet MS"/>
              </a:rPr>
              <a:t>deja </a:t>
            </a:r>
            <a:r>
              <a:rPr lang="es-ES_tradnl" sz="3200" dirty="0" err="1">
                <a:solidFill>
                  <a:prstClr val="black">
                    <a:lumMod val="75000"/>
                    <a:lumOff val="25000"/>
                  </a:prstClr>
                </a:solidFill>
                <a:latin typeface="Trebuchet MS"/>
              </a:rPr>
              <a:t>în</a:t>
            </a:r>
            <a:r>
              <a:rPr lang="es-ES_tradnl" sz="3200" dirty="0">
                <a:solidFill>
                  <a:prstClr val="black">
                    <a:lumMod val="75000"/>
                    <a:lumOff val="25000"/>
                  </a:prstClr>
                </a:solidFill>
                <a:latin typeface="Trebuchet MS"/>
              </a:rPr>
              <a:t> </a:t>
            </a:r>
            <a:r>
              <a:rPr lang="es-ES_tradnl" sz="3200" dirty="0" err="1">
                <a:solidFill>
                  <a:prstClr val="black">
                    <a:lumMod val="75000"/>
                    <a:lumOff val="25000"/>
                  </a:prstClr>
                </a:solidFill>
                <a:latin typeface="Trebuchet MS"/>
              </a:rPr>
              <a:t>învățământul</a:t>
            </a:r>
            <a:r>
              <a:rPr lang="es-ES_tradnl" sz="3200" dirty="0">
                <a:solidFill>
                  <a:prstClr val="black">
                    <a:lumMod val="75000"/>
                    <a:lumOff val="25000"/>
                  </a:prstClr>
                </a:solidFill>
                <a:latin typeface="Trebuchet MS"/>
              </a:rPr>
              <a:t> primar.</a:t>
            </a:r>
            <a:endParaRPr lang="en-US" sz="3200" dirty="0">
              <a:solidFill>
                <a:prstClr val="black">
                  <a:lumMod val="75000"/>
                  <a:lumOff val="25000"/>
                </a:prstClr>
              </a:solidFill>
              <a:latin typeface="Trebuchet MS"/>
            </a:endParaRPr>
          </a:p>
          <a:p>
            <a:endParaRPr lang="en-US" sz="3200" dirty="0"/>
          </a:p>
        </p:txBody>
      </p:sp>
      <p:sp>
        <p:nvSpPr>
          <p:cNvPr id="3" name="Title 2"/>
          <p:cNvSpPr>
            <a:spLocks noGrp="1"/>
          </p:cNvSpPr>
          <p:nvPr>
            <p:ph type="title"/>
          </p:nvPr>
        </p:nvSpPr>
        <p:spPr/>
        <p:txBody>
          <a:bodyPr>
            <a:normAutofit fontScale="90000"/>
          </a:bodyPr>
          <a:lstStyle/>
          <a:p>
            <a:r>
              <a:rPr lang="ro-RO" sz="2400" dirty="0">
                <a:solidFill>
                  <a:srgbClr val="90C226"/>
                </a:solidFill>
                <a:effectLst/>
                <a:latin typeface="Trebuchet MS"/>
              </a:rPr>
              <a:t>Principalele elemente de noutate ale programelor școlare de limbi moderne pentru ciclul gimnazial, aprobate prin  OMEN nr. 3393/28.02.2017</a:t>
            </a:r>
            <a:endParaRPr lang="en-US" dirty="0"/>
          </a:p>
        </p:txBody>
      </p:sp>
    </p:spTree>
    <p:extLst>
      <p:ext uri="{BB962C8B-B14F-4D97-AF65-F5344CB8AC3E}">
        <p14:creationId xmlns:p14="http://schemas.microsoft.com/office/powerpoint/2010/main" val="407447663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342900" lvl="0" indent="-342900" defTabSz="457200">
              <a:spcBef>
                <a:spcPts val="1000"/>
              </a:spcBef>
              <a:buClr>
                <a:srgbClr val="90C226"/>
              </a:buClr>
              <a:buSzPct val="80000"/>
              <a:buFont typeface="Wingdings 3" charset="2"/>
              <a:buChar char=""/>
            </a:pPr>
            <a:r>
              <a:rPr lang="en-US" sz="3600" b="1" dirty="0">
                <a:solidFill>
                  <a:prstClr val="black">
                    <a:lumMod val="75000"/>
                    <a:lumOff val="25000"/>
                  </a:prstClr>
                </a:solidFill>
                <a:latin typeface="Trebuchet MS"/>
              </a:rPr>
              <a:t>O </a:t>
            </a:r>
            <a:r>
              <a:rPr lang="en-US" sz="3600" b="1" dirty="0" err="1">
                <a:solidFill>
                  <a:prstClr val="black">
                    <a:lumMod val="75000"/>
                    <a:lumOff val="25000"/>
                  </a:prstClr>
                </a:solidFill>
                <a:latin typeface="Trebuchet MS"/>
              </a:rPr>
              <a:t>unitate</a:t>
            </a:r>
            <a:r>
              <a:rPr lang="en-US" sz="3600" b="1" dirty="0">
                <a:solidFill>
                  <a:prstClr val="black">
                    <a:lumMod val="75000"/>
                    <a:lumOff val="25000"/>
                  </a:prstClr>
                </a:solidFill>
                <a:latin typeface="Trebuchet MS"/>
              </a:rPr>
              <a:t> de </a:t>
            </a:r>
            <a:r>
              <a:rPr lang="en-US" sz="3600" b="1" dirty="0" err="1">
                <a:solidFill>
                  <a:prstClr val="black">
                    <a:lumMod val="75000"/>
                    <a:lumOff val="25000"/>
                  </a:prstClr>
                </a:solidFill>
                <a:latin typeface="Trebuchet MS"/>
              </a:rPr>
              <a:t>învăţare</a:t>
            </a:r>
            <a:r>
              <a:rPr lang="en-US" sz="3600" dirty="0">
                <a:solidFill>
                  <a:prstClr val="black">
                    <a:lumMod val="75000"/>
                    <a:lumOff val="25000"/>
                  </a:prstClr>
                </a:solidFill>
                <a:latin typeface="Trebuchet MS"/>
              </a:rPr>
              <a:t> </a:t>
            </a:r>
            <a:r>
              <a:rPr lang="en-US" sz="3600" dirty="0" err="1">
                <a:solidFill>
                  <a:prstClr val="black">
                    <a:lumMod val="75000"/>
                    <a:lumOff val="25000"/>
                  </a:prstClr>
                </a:solidFill>
                <a:latin typeface="Trebuchet MS"/>
              </a:rPr>
              <a:t>reprezintă</a:t>
            </a:r>
            <a:r>
              <a:rPr lang="en-US" sz="3600" dirty="0">
                <a:solidFill>
                  <a:prstClr val="black">
                    <a:lumMod val="75000"/>
                    <a:lumOff val="25000"/>
                  </a:prstClr>
                </a:solidFill>
                <a:latin typeface="Trebuchet MS"/>
              </a:rPr>
              <a:t> o </a:t>
            </a:r>
            <a:r>
              <a:rPr lang="en-US" sz="3600" dirty="0" err="1">
                <a:solidFill>
                  <a:prstClr val="black">
                    <a:lumMod val="75000"/>
                    <a:lumOff val="25000"/>
                  </a:prstClr>
                </a:solidFill>
                <a:latin typeface="Trebuchet MS"/>
              </a:rPr>
              <a:t>structură</a:t>
            </a:r>
            <a:r>
              <a:rPr lang="en-US" sz="3600" dirty="0">
                <a:solidFill>
                  <a:prstClr val="black">
                    <a:lumMod val="75000"/>
                    <a:lumOff val="25000"/>
                  </a:prstClr>
                </a:solidFill>
                <a:latin typeface="Trebuchet MS"/>
              </a:rPr>
              <a:t> </a:t>
            </a:r>
            <a:r>
              <a:rPr lang="en-US" sz="3600" dirty="0" err="1">
                <a:solidFill>
                  <a:prstClr val="black">
                    <a:lumMod val="75000"/>
                    <a:lumOff val="25000"/>
                  </a:prstClr>
                </a:solidFill>
                <a:latin typeface="Trebuchet MS"/>
              </a:rPr>
              <a:t>didactică</a:t>
            </a:r>
            <a:r>
              <a:rPr lang="en-US" sz="3600" dirty="0">
                <a:solidFill>
                  <a:prstClr val="black">
                    <a:lumMod val="75000"/>
                    <a:lumOff val="25000"/>
                  </a:prstClr>
                </a:solidFill>
                <a:latin typeface="Trebuchet MS"/>
              </a:rPr>
              <a:t> </a:t>
            </a:r>
            <a:r>
              <a:rPr lang="en-US" sz="3600" dirty="0" err="1">
                <a:solidFill>
                  <a:prstClr val="black">
                    <a:lumMod val="75000"/>
                    <a:lumOff val="25000"/>
                  </a:prstClr>
                </a:solidFill>
                <a:latin typeface="Trebuchet MS"/>
              </a:rPr>
              <a:t>deschisă</a:t>
            </a:r>
            <a:r>
              <a:rPr lang="en-US" sz="3600" dirty="0">
                <a:solidFill>
                  <a:prstClr val="black">
                    <a:lumMod val="75000"/>
                    <a:lumOff val="25000"/>
                  </a:prstClr>
                </a:solidFill>
                <a:latin typeface="Trebuchet MS"/>
              </a:rPr>
              <a:t> </a:t>
            </a:r>
            <a:r>
              <a:rPr lang="en-US" sz="3600" dirty="0" err="1">
                <a:solidFill>
                  <a:prstClr val="black">
                    <a:lumMod val="75000"/>
                    <a:lumOff val="25000"/>
                  </a:prstClr>
                </a:solidFill>
                <a:latin typeface="Trebuchet MS"/>
              </a:rPr>
              <a:t>şi</a:t>
            </a:r>
            <a:r>
              <a:rPr lang="en-US" sz="3600" dirty="0">
                <a:solidFill>
                  <a:prstClr val="black">
                    <a:lumMod val="75000"/>
                    <a:lumOff val="25000"/>
                  </a:prstClr>
                </a:solidFill>
                <a:latin typeface="Trebuchet MS"/>
              </a:rPr>
              <a:t> </a:t>
            </a:r>
            <a:r>
              <a:rPr lang="en-US" sz="3600" dirty="0" err="1">
                <a:solidFill>
                  <a:prstClr val="black">
                    <a:lumMod val="75000"/>
                    <a:lumOff val="25000"/>
                  </a:prstClr>
                </a:solidFill>
                <a:latin typeface="Trebuchet MS"/>
              </a:rPr>
              <a:t>flexibilă</a:t>
            </a:r>
            <a:r>
              <a:rPr lang="en-US" sz="3600" dirty="0">
                <a:solidFill>
                  <a:prstClr val="black">
                    <a:lumMod val="75000"/>
                    <a:lumOff val="25000"/>
                  </a:prstClr>
                </a:solidFill>
                <a:latin typeface="Trebuchet MS"/>
              </a:rPr>
              <a:t>, care are </a:t>
            </a:r>
            <a:r>
              <a:rPr lang="en-US" sz="3600" dirty="0" err="1">
                <a:solidFill>
                  <a:prstClr val="black">
                    <a:lumMod val="75000"/>
                    <a:lumOff val="25000"/>
                  </a:prstClr>
                </a:solidFill>
                <a:latin typeface="Trebuchet MS"/>
              </a:rPr>
              <a:t>următoarele</a:t>
            </a:r>
            <a:r>
              <a:rPr lang="en-US" sz="3600" dirty="0">
                <a:solidFill>
                  <a:prstClr val="black">
                    <a:lumMod val="75000"/>
                    <a:lumOff val="25000"/>
                  </a:prstClr>
                </a:solidFill>
                <a:latin typeface="Trebuchet MS"/>
              </a:rPr>
              <a:t> </a:t>
            </a:r>
            <a:r>
              <a:rPr lang="en-US" sz="3600" dirty="0" err="1">
                <a:solidFill>
                  <a:prstClr val="black">
                    <a:lumMod val="75000"/>
                    <a:lumOff val="25000"/>
                  </a:prstClr>
                </a:solidFill>
                <a:latin typeface="Trebuchet MS"/>
              </a:rPr>
              <a:t>caracteristici</a:t>
            </a:r>
            <a:r>
              <a:rPr lang="en-US" sz="3600" dirty="0">
                <a:solidFill>
                  <a:prstClr val="black">
                    <a:lumMod val="75000"/>
                    <a:lumOff val="25000"/>
                  </a:prstClr>
                </a:solidFill>
                <a:latin typeface="Trebuchet MS"/>
              </a:rPr>
              <a:t>: </a:t>
            </a:r>
          </a:p>
          <a:p>
            <a:pPr marL="342900" lvl="0" indent="-342900" defTabSz="457200">
              <a:spcBef>
                <a:spcPts val="1000"/>
              </a:spcBef>
              <a:buClr>
                <a:srgbClr val="90C226"/>
              </a:buClr>
              <a:buSzPct val="80000"/>
              <a:buNone/>
            </a:pPr>
            <a:r>
              <a:rPr lang="en-US" sz="3600" dirty="0">
                <a:solidFill>
                  <a:prstClr val="black">
                    <a:lumMod val="75000"/>
                    <a:lumOff val="25000"/>
                  </a:prstClr>
                </a:solidFill>
                <a:latin typeface="Trebuchet MS"/>
              </a:rPr>
              <a:t>- </a:t>
            </a:r>
            <a:r>
              <a:rPr lang="en-US" sz="3600" dirty="0" err="1">
                <a:solidFill>
                  <a:prstClr val="black">
                    <a:lumMod val="75000"/>
                    <a:lumOff val="25000"/>
                  </a:prstClr>
                </a:solidFill>
                <a:latin typeface="Trebuchet MS"/>
              </a:rPr>
              <a:t>determină</a:t>
            </a:r>
            <a:r>
              <a:rPr lang="en-US" sz="3600" dirty="0">
                <a:solidFill>
                  <a:prstClr val="black">
                    <a:lumMod val="75000"/>
                    <a:lumOff val="25000"/>
                  </a:prstClr>
                </a:solidFill>
                <a:latin typeface="Trebuchet MS"/>
              </a:rPr>
              <a:t> </a:t>
            </a:r>
            <a:r>
              <a:rPr lang="en-US" sz="3600" dirty="0" err="1">
                <a:solidFill>
                  <a:prstClr val="black">
                    <a:lumMod val="75000"/>
                    <a:lumOff val="25000"/>
                  </a:prstClr>
                </a:solidFill>
                <a:latin typeface="Trebuchet MS"/>
              </a:rPr>
              <a:t>formarea</a:t>
            </a:r>
            <a:r>
              <a:rPr lang="en-US" sz="3600" dirty="0">
                <a:solidFill>
                  <a:prstClr val="black">
                    <a:lumMod val="75000"/>
                    <a:lumOff val="25000"/>
                  </a:prstClr>
                </a:solidFill>
                <a:latin typeface="Trebuchet MS"/>
              </a:rPr>
              <a:t> la </a:t>
            </a:r>
            <a:r>
              <a:rPr lang="en-US" sz="3600" dirty="0" err="1">
                <a:solidFill>
                  <a:prstClr val="black">
                    <a:lumMod val="75000"/>
                    <a:lumOff val="25000"/>
                  </a:prstClr>
                </a:solidFill>
                <a:latin typeface="Trebuchet MS"/>
              </a:rPr>
              <a:t>elevi</a:t>
            </a:r>
            <a:r>
              <a:rPr lang="en-US" sz="3600" dirty="0">
                <a:solidFill>
                  <a:prstClr val="black">
                    <a:lumMod val="75000"/>
                    <a:lumOff val="25000"/>
                  </a:prstClr>
                </a:solidFill>
                <a:latin typeface="Trebuchet MS"/>
              </a:rPr>
              <a:t> a </a:t>
            </a:r>
            <a:r>
              <a:rPr lang="en-US" sz="3600" dirty="0" err="1">
                <a:solidFill>
                  <a:prstClr val="black">
                    <a:lumMod val="75000"/>
                    <a:lumOff val="25000"/>
                  </a:prstClr>
                </a:solidFill>
                <a:latin typeface="Trebuchet MS"/>
              </a:rPr>
              <a:t>unui</a:t>
            </a:r>
            <a:r>
              <a:rPr lang="en-US" sz="3600" dirty="0">
                <a:solidFill>
                  <a:prstClr val="black">
                    <a:lumMod val="75000"/>
                    <a:lumOff val="25000"/>
                  </a:prstClr>
                </a:solidFill>
                <a:latin typeface="Trebuchet MS"/>
              </a:rPr>
              <a:t> </a:t>
            </a:r>
            <a:r>
              <a:rPr lang="en-US" sz="3600" dirty="0" err="1">
                <a:solidFill>
                  <a:prstClr val="black">
                    <a:lumMod val="75000"/>
                    <a:lumOff val="25000"/>
                  </a:prstClr>
                </a:solidFill>
                <a:latin typeface="Trebuchet MS"/>
              </a:rPr>
              <a:t>comportament</a:t>
            </a:r>
            <a:r>
              <a:rPr lang="en-US" sz="3600" dirty="0">
                <a:solidFill>
                  <a:prstClr val="black">
                    <a:lumMod val="75000"/>
                    <a:lumOff val="25000"/>
                  </a:prstClr>
                </a:solidFill>
                <a:latin typeface="Trebuchet MS"/>
              </a:rPr>
              <a:t> specific, </a:t>
            </a:r>
            <a:r>
              <a:rPr lang="en-US" sz="3600" dirty="0" err="1">
                <a:solidFill>
                  <a:prstClr val="black">
                    <a:lumMod val="75000"/>
                    <a:lumOff val="25000"/>
                  </a:prstClr>
                </a:solidFill>
                <a:latin typeface="Trebuchet MS"/>
              </a:rPr>
              <a:t>generat</a:t>
            </a:r>
            <a:r>
              <a:rPr lang="en-US" sz="3600" dirty="0">
                <a:solidFill>
                  <a:prstClr val="black">
                    <a:lumMod val="75000"/>
                    <a:lumOff val="25000"/>
                  </a:prstClr>
                </a:solidFill>
                <a:latin typeface="Trebuchet MS"/>
              </a:rPr>
              <a:t> </a:t>
            </a:r>
            <a:r>
              <a:rPr lang="en-US" sz="3600" dirty="0" err="1">
                <a:solidFill>
                  <a:prstClr val="black">
                    <a:lumMod val="75000"/>
                    <a:lumOff val="25000"/>
                  </a:prstClr>
                </a:solidFill>
                <a:latin typeface="Trebuchet MS"/>
              </a:rPr>
              <a:t>prin</a:t>
            </a:r>
            <a:r>
              <a:rPr lang="en-US" sz="3600" dirty="0">
                <a:solidFill>
                  <a:prstClr val="black">
                    <a:lumMod val="75000"/>
                    <a:lumOff val="25000"/>
                  </a:prstClr>
                </a:solidFill>
                <a:latin typeface="Trebuchet MS"/>
              </a:rPr>
              <a:t> </a:t>
            </a:r>
            <a:r>
              <a:rPr lang="en-US" sz="3600" dirty="0" err="1">
                <a:solidFill>
                  <a:prstClr val="black">
                    <a:lumMod val="75000"/>
                    <a:lumOff val="25000"/>
                  </a:prstClr>
                </a:solidFill>
                <a:latin typeface="Trebuchet MS"/>
              </a:rPr>
              <a:t>integrarea</a:t>
            </a:r>
            <a:r>
              <a:rPr lang="en-US" sz="3600" dirty="0">
                <a:solidFill>
                  <a:prstClr val="black">
                    <a:lumMod val="75000"/>
                    <a:lumOff val="25000"/>
                  </a:prstClr>
                </a:solidFill>
                <a:latin typeface="Trebuchet MS"/>
              </a:rPr>
              <a:t> </a:t>
            </a:r>
            <a:r>
              <a:rPr lang="en-US" sz="3600" dirty="0" err="1">
                <a:solidFill>
                  <a:prstClr val="black">
                    <a:lumMod val="75000"/>
                    <a:lumOff val="25000"/>
                  </a:prstClr>
                </a:solidFill>
                <a:latin typeface="Trebuchet MS"/>
              </a:rPr>
              <a:t>unor</a:t>
            </a:r>
            <a:r>
              <a:rPr lang="en-US" sz="3600" dirty="0">
                <a:solidFill>
                  <a:prstClr val="black">
                    <a:lumMod val="75000"/>
                    <a:lumOff val="25000"/>
                  </a:prstClr>
                </a:solidFill>
                <a:latin typeface="Trebuchet MS"/>
              </a:rPr>
              <a:t> </a:t>
            </a:r>
            <a:r>
              <a:rPr lang="en-US" sz="3600" dirty="0" err="1">
                <a:solidFill>
                  <a:prstClr val="black">
                    <a:lumMod val="75000"/>
                    <a:lumOff val="25000"/>
                  </a:prstClr>
                </a:solidFill>
                <a:latin typeface="Trebuchet MS"/>
              </a:rPr>
              <a:t>competenţe</a:t>
            </a:r>
            <a:r>
              <a:rPr lang="en-US" sz="3600" dirty="0">
                <a:solidFill>
                  <a:prstClr val="black">
                    <a:lumMod val="75000"/>
                    <a:lumOff val="25000"/>
                  </a:prstClr>
                </a:solidFill>
                <a:latin typeface="Trebuchet MS"/>
              </a:rPr>
              <a:t> </a:t>
            </a:r>
            <a:r>
              <a:rPr lang="en-US" sz="3600" dirty="0" err="1">
                <a:solidFill>
                  <a:prstClr val="black">
                    <a:lumMod val="75000"/>
                    <a:lumOff val="25000"/>
                  </a:prstClr>
                </a:solidFill>
                <a:latin typeface="Trebuchet MS"/>
              </a:rPr>
              <a:t>specifice</a:t>
            </a:r>
            <a:r>
              <a:rPr lang="en-US" sz="3200" dirty="0">
                <a:solidFill>
                  <a:prstClr val="black">
                    <a:lumMod val="75000"/>
                    <a:lumOff val="25000"/>
                  </a:prstClr>
                </a:solidFill>
                <a:latin typeface="Trebuchet MS"/>
              </a:rPr>
              <a:t>; </a:t>
            </a:r>
          </a:p>
          <a:p>
            <a:pPr marL="342900" lvl="0" indent="-342900" defTabSz="457200">
              <a:spcBef>
                <a:spcPts val="1000"/>
              </a:spcBef>
              <a:buClr>
                <a:srgbClr val="90C226"/>
              </a:buClr>
              <a:buSzPct val="80000"/>
              <a:buNone/>
            </a:pPr>
            <a:endParaRPr lang="en-US" sz="3200" dirty="0"/>
          </a:p>
        </p:txBody>
      </p:sp>
      <p:sp>
        <p:nvSpPr>
          <p:cNvPr id="3" name="Title 2"/>
          <p:cNvSpPr>
            <a:spLocks noGrp="1"/>
          </p:cNvSpPr>
          <p:nvPr>
            <p:ph type="title"/>
          </p:nvPr>
        </p:nvSpPr>
        <p:spPr/>
        <p:txBody>
          <a:bodyPr>
            <a:normAutofit/>
          </a:bodyPr>
          <a:lstStyle/>
          <a:p>
            <a:r>
              <a:rPr lang="en-US" sz="4000" dirty="0" err="1" smtClean="0">
                <a:solidFill>
                  <a:prstClr val="black">
                    <a:lumMod val="75000"/>
                    <a:lumOff val="25000"/>
                  </a:prstClr>
                </a:solidFill>
                <a:effectLst/>
                <a:latin typeface="Trebuchet MS"/>
                <a:ea typeface="+mn-ea"/>
                <a:cs typeface="+mn-cs"/>
              </a:rPr>
              <a:t>Unitate</a:t>
            </a:r>
            <a:r>
              <a:rPr lang="en-US" sz="4000" dirty="0" smtClean="0">
                <a:solidFill>
                  <a:prstClr val="black">
                    <a:lumMod val="75000"/>
                    <a:lumOff val="25000"/>
                  </a:prstClr>
                </a:solidFill>
                <a:effectLst/>
                <a:latin typeface="Trebuchet MS"/>
                <a:ea typeface="+mn-ea"/>
                <a:cs typeface="+mn-cs"/>
              </a:rPr>
              <a:t> </a:t>
            </a:r>
            <a:r>
              <a:rPr lang="en-US" sz="4000" dirty="0">
                <a:solidFill>
                  <a:prstClr val="black">
                    <a:lumMod val="75000"/>
                    <a:lumOff val="25000"/>
                  </a:prstClr>
                </a:solidFill>
                <a:effectLst/>
                <a:latin typeface="Trebuchet MS"/>
                <a:ea typeface="+mn-ea"/>
                <a:cs typeface="+mn-cs"/>
              </a:rPr>
              <a:t>de </a:t>
            </a:r>
            <a:r>
              <a:rPr lang="en-US" sz="4000" dirty="0" err="1">
                <a:solidFill>
                  <a:prstClr val="black">
                    <a:lumMod val="75000"/>
                    <a:lumOff val="25000"/>
                  </a:prstClr>
                </a:solidFill>
                <a:effectLst/>
                <a:latin typeface="Trebuchet MS"/>
                <a:ea typeface="+mn-ea"/>
                <a:cs typeface="+mn-cs"/>
              </a:rPr>
              <a:t>învăţare</a:t>
            </a:r>
            <a:endParaRPr lang="en-US" sz="4000" dirty="0"/>
          </a:p>
        </p:txBody>
      </p:sp>
    </p:spTree>
    <p:extLst>
      <p:ext uri="{BB962C8B-B14F-4D97-AF65-F5344CB8AC3E}">
        <p14:creationId xmlns:p14="http://schemas.microsoft.com/office/powerpoint/2010/main" val="231406866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0" indent="-342900" defTabSz="457200">
              <a:spcBef>
                <a:spcPts val="1000"/>
              </a:spcBef>
              <a:buClr>
                <a:srgbClr val="90C226"/>
              </a:buClr>
              <a:buSzPct val="80000"/>
              <a:buNone/>
            </a:pPr>
            <a:r>
              <a:rPr lang="en-US" sz="3200" dirty="0">
                <a:solidFill>
                  <a:prstClr val="black">
                    <a:lumMod val="75000"/>
                    <a:lumOff val="25000"/>
                  </a:prstClr>
                </a:solidFill>
                <a:latin typeface="Trebuchet MS"/>
              </a:rPr>
              <a:t>- </a:t>
            </a:r>
            <a:r>
              <a:rPr lang="en-US" sz="4000" dirty="0" err="1">
                <a:solidFill>
                  <a:prstClr val="black">
                    <a:lumMod val="75000"/>
                    <a:lumOff val="25000"/>
                  </a:prstClr>
                </a:solidFill>
                <a:latin typeface="Trebuchet MS"/>
              </a:rPr>
              <a:t>este</a:t>
            </a:r>
            <a:r>
              <a:rPr lang="en-US" sz="4000" dirty="0">
                <a:solidFill>
                  <a:prstClr val="black">
                    <a:lumMod val="75000"/>
                    <a:lumOff val="25000"/>
                  </a:prstClr>
                </a:solidFill>
                <a:latin typeface="Trebuchet MS"/>
              </a:rPr>
              <a:t> </a:t>
            </a:r>
            <a:r>
              <a:rPr lang="en-US" sz="4000" dirty="0" err="1">
                <a:solidFill>
                  <a:prstClr val="black">
                    <a:lumMod val="75000"/>
                    <a:lumOff val="25000"/>
                  </a:prstClr>
                </a:solidFill>
                <a:latin typeface="Trebuchet MS"/>
              </a:rPr>
              <a:t>unitară</a:t>
            </a:r>
            <a:r>
              <a:rPr lang="en-US" sz="4000" dirty="0">
                <a:solidFill>
                  <a:prstClr val="black">
                    <a:lumMod val="75000"/>
                    <a:lumOff val="25000"/>
                  </a:prstClr>
                </a:solidFill>
                <a:latin typeface="Trebuchet MS"/>
              </a:rPr>
              <a:t> </a:t>
            </a:r>
            <a:r>
              <a:rPr lang="es-ES_tradnl" sz="4000" dirty="0" err="1">
                <a:solidFill>
                  <a:prstClr val="black">
                    <a:lumMod val="75000"/>
                    <a:lumOff val="25000"/>
                  </a:prstClr>
                </a:solidFill>
                <a:latin typeface="Trebuchet MS"/>
              </a:rPr>
              <a:t>din</a:t>
            </a:r>
            <a:r>
              <a:rPr lang="es-ES_tradnl" sz="4000" dirty="0">
                <a:solidFill>
                  <a:prstClr val="black">
                    <a:lumMod val="75000"/>
                    <a:lumOff val="25000"/>
                  </a:prstClr>
                </a:solidFill>
                <a:latin typeface="Trebuchet MS"/>
              </a:rPr>
              <a:t> </a:t>
            </a:r>
            <a:r>
              <a:rPr lang="es-ES_tradnl" sz="4000" dirty="0" err="1">
                <a:solidFill>
                  <a:prstClr val="black">
                    <a:lumMod val="75000"/>
                    <a:lumOff val="25000"/>
                  </a:prstClr>
                </a:solidFill>
                <a:latin typeface="Trebuchet MS"/>
              </a:rPr>
              <a:t>punct</a:t>
            </a:r>
            <a:r>
              <a:rPr lang="es-ES_tradnl" sz="4000" dirty="0">
                <a:solidFill>
                  <a:prstClr val="black">
                    <a:lumMod val="75000"/>
                    <a:lumOff val="25000"/>
                  </a:prstClr>
                </a:solidFill>
                <a:latin typeface="Trebuchet MS"/>
              </a:rPr>
              <a:t> de </a:t>
            </a:r>
            <a:r>
              <a:rPr lang="es-ES_tradnl" sz="4000" dirty="0" err="1">
                <a:solidFill>
                  <a:prstClr val="black">
                    <a:lumMod val="75000"/>
                    <a:lumOff val="25000"/>
                  </a:prstClr>
                </a:solidFill>
                <a:latin typeface="Trebuchet MS"/>
              </a:rPr>
              <a:t>vedere</a:t>
            </a:r>
            <a:r>
              <a:rPr lang="es-ES_tradnl" sz="4000" dirty="0">
                <a:solidFill>
                  <a:prstClr val="black">
                    <a:lumMod val="75000"/>
                    <a:lumOff val="25000"/>
                  </a:prstClr>
                </a:solidFill>
                <a:latin typeface="Trebuchet MS"/>
              </a:rPr>
              <a:t> </a:t>
            </a:r>
            <a:r>
              <a:rPr lang="es-ES_tradnl" sz="4000" dirty="0" err="1">
                <a:solidFill>
                  <a:prstClr val="black">
                    <a:lumMod val="75000"/>
                    <a:lumOff val="25000"/>
                  </a:prstClr>
                </a:solidFill>
                <a:latin typeface="Trebuchet MS"/>
              </a:rPr>
              <a:t>tematic</a:t>
            </a:r>
            <a:r>
              <a:rPr lang="es-ES_tradnl" sz="4000" dirty="0">
                <a:solidFill>
                  <a:prstClr val="black">
                    <a:lumMod val="75000"/>
                    <a:lumOff val="25000"/>
                  </a:prstClr>
                </a:solidFill>
                <a:latin typeface="Trebuchet MS"/>
              </a:rPr>
              <a:t>; </a:t>
            </a:r>
            <a:endParaRPr lang="en-US" sz="4000" dirty="0">
              <a:solidFill>
                <a:prstClr val="black">
                  <a:lumMod val="75000"/>
                  <a:lumOff val="25000"/>
                </a:prstClr>
              </a:solidFill>
              <a:latin typeface="Trebuchet MS"/>
            </a:endParaRPr>
          </a:p>
          <a:p>
            <a:pPr marL="342900" lvl="0" indent="-342900" defTabSz="457200">
              <a:spcBef>
                <a:spcPts val="1000"/>
              </a:spcBef>
              <a:buClr>
                <a:srgbClr val="90C226"/>
              </a:buClr>
              <a:buSzPct val="80000"/>
              <a:buNone/>
            </a:pPr>
            <a:r>
              <a:rPr lang="es-ES_tradnl" sz="4000" dirty="0">
                <a:solidFill>
                  <a:prstClr val="black">
                    <a:lumMod val="75000"/>
                    <a:lumOff val="25000"/>
                  </a:prstClr>
                </a:solidFill>
                <a:latin typeface="Trebuchet MS"/>
              </a:rPr>
              <a:t>- se </a:t>
            </a:r>
            <a:r>
              <a:rPr lang="es-ES_tradnl" sz="4000" dirty="0" err="1">
                <a:solidFill>
                  <a:prstClr val="black">
                    <a:lumMod val="75000"/>
                    <a:lumOff val="25000"/>
                  </a:prstClr>
                </a:solidFill>
                <a:latin typeface="Trebuchet MS"/>
              </a:rPr>
              <a:t>desfăşoară</a:t>
            </a:r>
            <a:r>
              <a:rPr lang="es-ES_tradnl" sz="4000" dirty="0">
                <a:solidFill>
                  <a:prstClr val="black">
                    <a:lumMod val="75000"/>
                    <a:lumOff val="25000"/>
                  </a:prstClr>
                </a:solidFill>
                <a:latin typeface="Trebuchet MS"/>
              </a:rPr>
              <a:t> </a:t>
            </a:r>
            <a:r>
              <a:rPr lang="es-ES_tradnl" sz="4000" dirty="0" err="1">
                <a:solidFill>
                  <a:prstClr val="black">
                    <a:lumMod val="75000"/>
                    <a:lumOff val="25000"/>
                  </a:prstClr>
                </a:solidFill>
                <a:latin typeface="Trebuchet MS"/>
              </a:rPr>
              <a:t>în</a:t>
            </a:r>
            <a:r>
              <a:rPr lang="es-ES_tradnl" sz="4000" dirty="0">
                <a:solidFill>
                  <a:prstClr val="black">
                    <a:lumMod val="75000"/>
                    <a:lumOff val="25000"/>
                  </a:prstClr>
                </a:solidFill>
                <a:latin typeface="Trebuchet MS"/>
              </a:rPr>
              <a:t> </a:t>
            </a:r>
            <a:r>
              <a:rPr lang="es-ES_tradnl" sz="4000" dirty="0" err="1">
                <a:solidFill>
                  <a:prstClr val="black">
                    <a:lumMod val="75000"/>
                    <a:lumOff val="25000"/>
                  </a:prstClr>
                </a:solidFill>
                <a:latin typeface="Trebuchet MS"/>
              </a:rPr>
              <a:t>mod</a:t>
            </a:r>
            <a:r>
              <a:rPr lang="es-ES_tradnl" sz="4000" dirty="0">
                <a:solidFill>
                  <a:prstClr val="black">
                    <a:lumMod val="75000"/>
                    <a:lumOff val="25000"/>
                  </a:prstClr>
                </a:solidFill>
                <a:latin typeface="Trebuchet MS"/>
              </a:rPr>
              <a:t> </a:t>
            </a:r>
            <a:r>
              <a:rPr lang="es-ES_tradnl" sz="4000" dirty="0" err="1">
                <a:solidFill>
                  <a:prstClr val="black">
                    <a:lumMod val="75000"/>
                    <a:lumOff val="25000"/>
                  </a:prstClr>
                </a:solidFill>
                <a:latin typeface="Trebuchet MS"/>
              </a:rPr>
              <a:t>sistematic</a:t>
            </a:r>
            <a:r>
              <a:rPr lang="es-ES_tradnl" sz="4000" dirty="0">
                <a:solidFill>
                  <a:prstClr val="black">
                    <a:lumMod val="75000"/>
                    <a:lumOff val="25000"/>
                  </a:prstClr>
                </a:solidFill>
                <a:latin typeface="Trebuchet MS"/>
              </a:rPr>
              <a:t> </a:t>
            </a:r>
            <a:r>
              <a:rPr lang="es-ES_tradnl" sz="4000" dirty="0" err="1">
                <a:solidFill>
                  <a:prstClr val="black">
                    <a:lumMod val="75000"/>
                    <a:lumOff val="25000"/>
                  </a:prstClr>
                </a:solidFill>
                <a:latin typeface="Trebuchet MS"/>
              </a:rPr>
              <a:t>şi</a:t>
            </a:r>
            <a:r>
              <a:rPr lang="es-ES_tradnl" sz="4000" dirty="0">
                <a:solidFill>
                  <a:prstClr val="black">
                    <a:lumMod val="75000"/>
                    <a:lumOff val="25000"/>
                  </a:prstClr>
                </a:solidFill>
                <a:latin typeface="Trebuchet MS"/>
              </a:rPr>
              <a:t> </a:t>
            </a:r>
            <a:r>
              <a:rPr lang="es-ES_tradnl" sz="4000" dirty="0" err="1">
                <a:solidFill>
                  <a:prstClr val="black">
                    <a:lumMod val="75000"/>
                    <a:lumOff val="25000"/>
                  </a:prstClr>
                </a:solidFill>
                <a:latin typeface="Trebuchet MS"/>
              </a:rPr>
              <a:t>continuu</a:t>
            </a:r>
            <a:r>
              <a:rPr lang="es-ES_tradnl" sz="4000" dirty="0">
                <a:solidFill>
                  <a:prstClr val="black">
                    <a:lumMod val="75000"/>
                    <a:lumOff val="25000"/>
                  </a:prstClr>
                </a:solidFill>
                <a:latin typeface="Trebuchet MS"/>
              </a:rPr>
              <a:t> pe o </a:t>
            </a:r>
            <a:r>
              <a:rPr lang="es-ES_tradnl" sz="4000" dirty="0" err="1">
                <a:solidFill>
                  <a:prstClr val="black">
                    <a:lumMod val="75000"/>
                    <a:lumOff val="25000"/>
                  </a:prstClr>
                </a:solidFill>
                <a:latin typeface="Trebuchet MS"/>
              </a:rPr>
              <a:t>perioadă</a:t>
            </a:r>
            <a:r>
              <a:rPr lang="es-ES_tradnl" sz="4000" dirty="0">
                <a:solidFill>
                  <a:prstClr val="black">
                    <a:lumMod val="75000"/>
                    <a:lumOff val="25000"/>
                  </a:prstClr>
                </a:solidFill>
                <a:latin typeface="Trebuchet MS"/>
              </a:rPr>
              <a:t> de </a:t>
            </a:r>
            <a:r>
              <a:rPr lang="es-ES_tradnl" sz="4000" dirty="0" err="1">
                <a:solidFill>
                  <a:prstClr val="black">
                    <a:lumMod val="75000"/>
                    <a:lumOff val="25000"/>
                  </a:prstClr>
                </a:solidFill>
                <a:latin typeface="Trebuchet MS"/>
              </a:rPr>
              <a:t>timp</a:t>
            </a:r>
            <a:r>
              <a:rPr lang="es-ES_tradnl" sz="4000" dirty="0">
                <a:solidFill>
                  <a:prstClr val="black">
                    <a:lumMod val="75000"/>
                    <a:lumOff val="25000"/>
                  </a:prstClr>
                </a:solidFill>
                <a:latin typeface="Trebuchet MS"/>
              </a:rPr>
              <a:t>; </a:t>
            </a:r>
            <a:endParaRPr lang="en-US" sz="4000" dirty="0">
              <a:solidFill>
                <a:prstClr val="black">
                  <a:lumMod val="75000"/>
                  <a:lumOff val="25000"/>
                </a:prstClr>
              </a:solidFill>
              <a:latin typeface="Trebuchet MS"/>
            </a:endParaRPr>
          </a:p>
          <a:p>
            <a:pPr marL="342900" lvl="0" indent="-342900" defTabSz="457200">
              <a:spcBef>
                <a:spcPts val="1000"/>
              </a:spcBef>
              <a:buClr>
                <a:srgbClr val="90C226"/>
              </a:buClr>
              <a:buSzPct val="80000"/>
              <a:buNone/>
            </a:pPr>
            <a:r>
              <a:rPr lang="ro-RO" sz="4000" dirty="0">
                <a:solidFill>
                  <a:prstClr val="black">
                    <a:lumMod val="75000"/>
                    <a:lumOff val="25000"/>
                  </a:prstClr>
                </a:solidFill>
                <a:latin typeface="Trebuchet MS"/>
              </a:rPr>
              <a:t>- se finalizează prin evaluare. </a:t>
            </a:r>
            <a:endParaRPr lang="en-US" sz="4000" dirty="0">
              <a:solidFill>
                <a:prstClr val="black">
                  <a:lumMod val="75000"/>
                  <a:lumOff val="25000"/>
                </a:prstClr>
              </a:solidFill>
              <a:latin typeface="Trebuchet MS"/>
            </a:endParaRPr>
          </a:p>
          <a:p>
            <a:endParaRPr lang="en-US" sz="40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97626159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42900" lvl="0" indent="-342900" algn="just" defTabSz="457200">
              <a:spcBef>
                <a:spcPts val="1000"/>
              </a:spcBef>
              <a:buClr>
                <a:srgbClr val="90C226"/>
              </a:buClr>
              <a:buSzPct val="80000"/>
              <a:buFont typeface="Wingdings 3" charset="2"/>
              <a:buChar char=""/>
            </a:pPr>
            <a:r>
              <a:rPr lang="ro-RO" sz="3200" b="1" dirty="0">
                <a:solidFill>
                  <a:prstClr val="black">
                    <a:lumMod val="75000"/>
                    <a:lumOff val="25000"/>
                  </a:prstClr>
                </a:solidFill>
                <a:latin typeface="Trebuchet MS"/>
              </a:rPr>
              <a:t>Proiectarea demersului didactic</a:t>
            </a:r>
            <a:r>
              <a:rPr lang="ro-RO" sz="3200" dirty="0">
                <a:solidFill>
                  <a:prstClr val="black">
                    <a:lumMod val="75000"/>
                    <a:lumOff val="25000"/>
                  </a:prstClr>
                </a:solidFill>
                <a:latin typeface="Trebuchet MS"/>
              </a:rPr>
              <a:t> pentru o unitate de învățare începe cu lectura </a:t>
            </a:r>
            <a:r>
              <a:rPr lang="ro-RO" sz="3200" dirty="0">
                <a:solidFill>
                  <a:schemeClr val="accent2"/>
                </a:solidFill>
                <a:latin typeface="Trebuchet MS"/>
              </a:rPr>
              <a:t>personalizată</a:t>
            </a:r>
            <a:r>
              <a:rPr lang="ro-RO" sz="3200" dirty="0">
                <a:solidFill>
                  <a:prstClr val="black">
                    <a:lumMod val="75000"/>
                    <a:lumOff val="25000"/>
                  </a:prstClr>
                </a:solidFill>
                <a:latin typeface="Trebuchet MS"/>
              </a:rPr>
              <a:t> a programei școlare. Lectura se realizează în succesiunea următoare: de la competențe generale, la competențe specifice, la conținuturi, de la acestea din urmă la activități de învățare. </a:t>
            </a:r>
            <a:endParaRPr lang="en-US" sz="3200" dirty="0">
              <a:solidFill>
                <a:prstClr val="black">
                  <a:lumMod val="75000"/>
                  <a:lumOff val="25000"/>
                </a:prstClr>
              </a:solidFill>
              <a:latin typeface="Trebuchet MS"/>
            </a:endParaRPr>
          </a:p>
          <a:p>
            <a:pPr marL="342900" lvl="0" indent="-342900" defTabSz="457200">
              <a:spcBef>
                <a:spcPts val="1000"/>
              </a:spcBef>
              <a:buClr>
                <a:srgbClr val="90C226"/>
              </a:buClr>
              <a:buSzPct val="80000"/>
              <a:buFont typeface="Wingdings 3" charset="2"/>
              <a:buChar char=""/>
            </a:pPr>
            <a:endParaRPr lang="en-US" sz="3200" dirty="0">
              <a:solidFill>
                <a:prstClr val="black">
                  <a:lumMod val="75000"/>
                  <a:lumOff val="25000"/>
                </a:prstClr>
              </a:solidFill>
              <a:latin typeface="Trebuchet MS"/>
            </a:endParaRPr>
          </a:p>
          <a:p>
            <a:endParaRPr lang="en-US" sz="32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0514998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8939" y="1700808"/>
            <a:ext cx="9096885" cy="3730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5891029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342900" lvl="0" indent="-342900" defTabSz="457200">
              <a:spcBef>
                <a:spcPts val="1000"/>
              </a:spcBef>
              <a:buClr>
                <a:srgbClr val="90C226"/>
              </a:buClr>
              <a:buSzPct val="80000"/>
              <a:buFont typeface="Wingdings 3" charset="2"/>
              <a:buChar char=""/>
            </a:pPr>
            <a:r>
              <a:rPr lang="ro-RO" sz="3200" b="1" dirty="0">
                <a:solidFill>
                  <a:prstClr val="black">
                    <a:lumMod val="75000"/>
                    <a:lumOff val="25000"/>
                  </a:prstClr>
                </a:solidFill>
                <a:latin typeface="Trebuchet MS"/>
              </a:rPr>
              <a:t>Explicit sau implicit, în programa şcolară pentru disciplina Limbă modernă (L1, L2 şi intensiv) sunt formulate recomandări referitoare la evaluare.</a:t>
            </a:r>
            <a:r>
              <a:rPr lang="ro-RO" sz="3200" dirty="0">
                <a:solidFill>
                  <a:prstClr val="black">
                    <a:lumMod val="75000"/>
                    <a:lumOff val="25000"/>
                  </a:prstClr>
                </a:solidFill>
                <a:latin typeface="Trebuchet MS"/>
              </a:rPr>
              <a:t> </a:t>
            </a:r>
            <a:endParaRPr lang="en-US" sz="3200" dirty="0">
              <a:solidFill>
                <a:prstClr val="black">
                  <a:lumMod val="75000"/>
                  <a:lumOff val="25000"/>
                </a:prstClr>
              </a:solidFill>
              <a:latin typeface="Trebuchet MS"/>
            </a:endParaRPr>
          </a:p>
          <a:p>
            <a:pPr marL="342900" lvl="0" indent="-342900" algn="just" defTabSz="457200">
              <a:spcBef>
                <a:spcPts val="1000"/>
              </a:spcBef>
              <a:buClr>
                <a:srgbClr val="90C226"/>
              </a:buClr>
              <a:buSzPct val="80000"/>
              <a:buFont typeface="Wingdings 3" charset="2"/>
              <a:buChar char=""/>
            </a:pPr>
            <a:r>
              <a:rPr lang="ro-RO" sz="3200" dirty="0">
                <a:solidFill>
                  <a:prstClr val="black">
                    <a:lumMod val="75000"/>
                    <a:lumOff val="25000"/>
                  </a:prstClr>
                </a:solidFill>
                <a:latin typeface="Trebuchet MS"/>
              </a:rPr>
              <a:t>  </a:t>
            </a:r>
            <a:r>
              <a:rPr lang="ro-RO" sz="3200" b="1" dirty="0">
                <a:solidFill>
                  <a:prstClr val="black">
                    <a:lumMod val="75000"/>
                    <a:lumOff val="25000"/>
                  </a:prstClr>
                </a:solidFill>
                <a:latin typeface="Trebuchet MS"/>
              </a:rPr>
              <a:t>Proiectarea activităţii de evaluare </a:t>
            </a:r>
            <a:r>
              <a:rPr lang="ro-RO" sz="3200" dirty="0">
                <a:solidFill>
                  <a:prstClr val="black">
                    <a:lumMod val="75000"/>
                    <a:lumOff val="25000"/>
                  </a:prstClr>
                </a:solidFill>
                <a:latin typeface="Trebuchet MS"/>
              </a:rPr>
              <a:t>se realizează concomitent cu proiectarea demersului de </a:t>
            </a:r>
            <a:r>
              <a:rPr lang="ro-RO" sz="3200" dirty="0" err="1">
                <a:solidFill>
                  <a:prstClr val="black">
                    <a:lumMod val="75000"/>
                    <a:lumOff val="25000"/>
                  </a:prstClr>
                </a:solidFill>
                <a:latin typeface="Trebuchet MS"/>
              </a:rPr>
              <a:t>predare-</a:t>
            </a:r>
            <a:r>
              <a:rPr lang="ro-RO" sz="3200" dirty="0">
                <a:solidFill>
                  <a:prstClr val="black">
                    <a:lumMod val="75000"/>
                    <a:lumOff val="25000"/>
                  </a:prstClr>
                </a:solidFill>
                <a:latin typeface="Trebuchet MS"/>
              </a:rPr>
              <a:t> învăţare şi în deplină concordanţă cu acesta. </a:t>
            </a:r>
            <a:endParaRPr lang="en-US" sz="3200" dirty="0">
              <a:solidFill>
                <a:prstClr val="black">
                  <a:lumMod val="75000"/>
                  <a:lumOff val="25000"/>
                </a:prstClr>
              </a:solidFill>
              <a:latin typeface="Trebuchet MS"/>
            </a:endParaRPr>
          </a:p>
          <a:p>
            <a:endParaRPr lang="en-US" sz="3200" dirty="0"/>
          </a:p>
        </p:txBody>
      </p:sp>
      <p:sp>
        <p:nvSpPr>
          <p:cNvPr id="3" name="Title 2"/>
          <p:cNvSpPr>
            <a:spLocks noGrp="1"/>
          </p:cNvSpPr>
          <p:nvPr>
            <p:ph type="title"/>
          </p:nvPr>
        </p:nvSpPr>
        <p:spPr/>
        <p:txBody>
          <a:bodyPr/>
          <a:lstStyle/>
          <a:p>
            <a:r>
              <a:rPr lang="en-US" dirty="0" smtClean="0"/>
              <a:t>EVALUAREA</a:t>
            </a:r>
            <a:endParaRPr lang="en-US" dirty="0"/>
          </a:p>
        </p:txBody>
      </p:sp>
    </p:spTree>
    <p:extLst>
      <p:ext uri="{BB962C8B-B14F-4D97-AF65-F5344CB8AC3E}">
        <p14:creationId xmlns:p14="http://schemas.microsoft.com/office/powerpoint/2010/main" val="37516015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342900" lvl="0" indent="-342900" defTabSz="457200">
              <a:spcBef>
                <a:spcPts val="1000"/>
              </a:spcBef>
              <a:buClr>
                <a:srgbClr val="90C226"/>
              </a:buClr>
              <a:buSzPct val="80000"/>
              <a:buFont typeface="Wingdings 3" charset="2"/>
              <a:buChar char=""/>
            </a:pPr>
            <a:r>
              <a:rPr lang="ro-RO" sz="3200" b="1" dirty="0">
                <a:solidFill>
                  <a:prstClr val="black">
                    <a:lumMod val="75000"/>
                    <a:lumOff val="25000"/>
                  </a:prstClr>
                </a:solidFill>
                <a:latin typeface="Trebuchet MS"/>
              </a:rPr>
              <a:t>Evaluarea elevilor pe parcursul anului școlar</a:t>
            </a:r>
            <a:r>
              <a:rPr lang="ro-RO" sz="3200" dirty="0">
                <a:solidFill>
                  <a:prstClr val="black">
                    <a:lumMod val="75000"/>
                    <a:lumOff val="25000"/>
                  </a:prstClr>
                </a:solidFill>
                <a:latin typeface="Trebuchet MS"/>
              </a:rPr>
              <a:t> va fi centrată pe competențele din CECRL, la care se adaugă gramatică funcţională (acte de vorbire / funcții ale limbii, inclusiv convenții socio-culturale). O parte a evaluării se va referi și la progresele elevului, având rol de stimulare a implicării active a elevului în desfășurarea orelor și a stimulării autonomiei acestuia</a:t>
            </a:r>
            <a:r>
              <a:rPr lang="ro-RO" sz="1800" dirty="0">
                <a:solidFill>
                  <a:prstClr val="black">
                    <a:lumMod val="75000"/>
                    <a:lumOff val="25000"/>
                  </a:prstClr>
                </a:solidFill>
                <a:latin typeface="Trebuchet MS"/>
              </a:rPr>
              <a:t>.</a:t>
            </a:r>
            <a:endParaRPr lang="en-US" sz="1800" dirty="0">
              <a:solidFill>
                <a:prstClr val="black">
                  <a:lumMod val="75000"/>
                  <a:lumOff val="25000"/>
                </a:prstClr>
              </a:solidFill>
              <a:latin typeface="Trebuchet MS"/>
            </a:endParaRPr>
          </a:p>
          <a:p>
            <a:pPr marL="342900" lvl="0" indent="-342900" defTabSz="457200">
              <a:spcBef>
                <a:spcPts val="1000"/>
              </a:spcBef>
              <a:buClr>
                <a:srgbClr val="90C226"/>
              </a:buClr>
              <a:buSzPct val="80000"/>
              <a:buFont typeface="Wingdings 3" charset="2"/>
              <a:buChar char=""/>
            </a:pPr>
            <a:endParaRPr lang="en-US" sz="1800" dirty="0">
              <a:solidFill>
                <a:prstClr val="black">
                  <a:lumMod val="75000"/>
                  <a:lumOff val="25000"/>
                </a:prstClr>
              </a:solidFill>
              <a:latin typeface="Trebuchet MS"/>
            </a:endParaRPr>
          </a:p>
          <a:p>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8285154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484784"/>
            <a:ext cx="8229600" cy="4525963"/>
          </a:xfrm>
        </p:spPr>
        <p:txBody>
          <a:bodyPr>
            <a:noAutofit/>
          </a:bodyPr>
          <a:lstStyle/>
          <a:p>
            <a:pPr marL="342900" lvl="0" indent="-342900" algn="just" defTabSz="457200">
              <a:spcBef>
                <a:spcPts val="1000"/>
              </a:spcBef>
              <a:buClr>
                <a:srgbClr val="90C226"/>
              </a:buClr>
              <a:buSzPct val="80000"/>
              <a:buFont typeface="Wingdings 3" charset="2"/>
              <a:buChar char=""/>
            </a:pPr>
            <a:r>
              <a:rPr lang="ro-RO" sz="3200" b="1" dirty="0">
                <a:solidFill>
                  <a:prstClr val="black">
                    <a:lumMod val="75000"/>
                    <a:lumOff val="25000"/>
                  </a:prstClr>
                </a:solidFill>
                <a:latin typeface="Trebuchet MS"/>
              </a:rPr>
              <a:t>Evaluarea </a:t>
            </a:r>
            <a:r>
              <a:rPr lang="ro-RO" sz="3200" b="1" dirty="0" err="1">
                <a:solidFill>
                  <a:prstClr val="black">
                    <a:lumMod val="75000"/>
                    <a:lumOff val="25000"/>
                  </a:prstClr>
                </a:solidFill>
                <a:latin typeface="Trebuchet MS"/>
              </a:rPr>
              <a:t>iniţialặ</a:t>
            </a:r>
            <a:r>
              <a:rPr lang="ro-RO" sz="3200" dirty="0">
                <a:solidFill>
                  <a:prstClr val="black">
                    <a:lumMod val="75000"/>
                    <a:lumOff val="25000"/>
                  </a:prstClr>
                </a:solidFill>
                <a:latin typeface="Trebuchet MS"/>
              </a:rPr>
              <a:t> se </a:t>
            </a:r>
            <a:r>
              <a:rPr lang="ro-RO" sz="3200" dirty="0" err="1">
                <a:solidFill>
                  <a:prstClr val="black">
                    <a:lumMod val="75000"/>
                    <a:lumOff val="25000"/>
                  </a:prstClr>
                </a:solidFill>
                <a:latin typeface="Trebuchet MS"/>
              </a:rPr>
              <a:t>referặ</a:t>
            </a:r>
            <a:r>
              <a:rPr lang="ro-RO" sz="3200" dirty="0">
                <a:solidFill>
                  <a:prstClr val="black">
                    <a:lumMod val="75000"/>
                    <a:lumOff val="25000"/>
                  </a:prstClr>
                </a:solidFill>
                <a:latin typeface="Trebuchet MS"/>
              </a:rPr>
              <a:t> la </a:t>
            </a:r>
            <a:r>
              <a:rPr lang="ro-RO" sz="3200" b="1" dirty="0">
                <a:solidFill>
                  <a:prstClr val="black">
                    <a:lumMod val="75000"/>
                    <a:lumOff val="25000"/>
                  </a:prstClr>
                </a:solidFill>
                <a:latin typeface="Trebuchet MS"/>
              </a:rPr>
              <a:t>testele predictive</a:t>
            </a:r>
            <a:r>
              <a:rPr lang="ro-RO" sz="3200" dirty="0">
                <a:solidFill>
                  <a:prstClr val="black">
                    <a:lumMod val="75000"/>
                    <a:lumOff val="25000"/>
                  </a:prstClr>
                </a:solidFill>
                <a:latin typeface="Trebuchet MS"/>
              </a:rPr>
              <a:t>, prin care cadrele </a:t>
            </a:r>
            <a:r>
              <a:rPr lang="ro-RO" sz="3200" dirty="0" smtClean="0">
                <a:solidFill>
                  <a:prstClr val="black">
                    <a:lumMod val="75000"/>
                    <a:lumOff val="25000"/>
                  </a:prstClr>
                </a:solidFill>
                <a:latin typeface="Trebuchet MS"/>
              </a:rPr>
              <a:t>didactice</a:t>
            </a:r>
            <a:r>
              <a:rPr lang="en-US" sz="3200" dirty="0" smtClean="0">
                <a:solidFill>
                  <a:prstClr val="black">
                    <a:lumMod val="75000"/>
                    <a:lumOff val="25000"/>
                  </a:prstClr>
                </a:solidFill>
                <a:latin typeface="Trebuchet MS"/>
              </a:rPr>
              <a:t> </a:t>
            </a:r>
            <a:r>
              <a:rPr lang="en-US" sz="3200" dirty="0" err="1" smtClean="0">
                <a:solidFill>
                  <a:prstClr val="black">
                    <a:lumMod val="75000"/>
                    <a:lumOff val="25000"/>
                  </a:prstClr>
                </a:solidFill>
                <a:latin typeface="Trebuchet MS"/>
              </a:rPr>
              <a:t>constat</a:t>
            </a:r>
            <a:r>
              <a:rPr lang="ro-RO" sz="3200" dirty="0">
                <a:solidFill>
                  <a:prstClr val="black">
                    <a:lumMod val="75000"/>
                    <a:lumOff val="25000"/>
                  </a:prstClr>
                </a:solidFill>
                <a:latin typeface="Trebuchet MS"/>
              </a:rPr>
              <a:t>ặ</a:t>
            </a:r>
            <a:r>
              <a:rPr lang="ro-RO" sz="3200" dirty="0" smtClean="0">
                <a:solidFill>
                  <a:prstClr val="black">
                    <a:lumMod val="75000"/>
                    <a:lumOff val="25000"/>
                  </a:prstClr>
                </a:solidFill>
                <a:latin typeface="Trebuchet MS"/>
              </a:rPr>
              <a:t> </a:t>
            </a:r>
            <a:r>
              <a:rPr lang="ro-RO" sz="3200" dirty="0">
                <a:solidFill>
                  <a:prstClr val="black">
                    <a:lumMod val="75000"/>
                    <a:lumOff val="25000"/>
                  </a:prstClr>
                </a:solidFill>
                <a:latin typeface="Trebuchet MS"/>
              </a:rPr>
              <a:t>starea </a:t>
            </a:r>
            <a:r>
              <a:rPr lang="ro-RO" sz="3200" dirty="0" err="1">
                <a:solidFill>
                  <a:prstClr val="black">
                    <a:lumMod val="75000"/>
                    <a:lumOff val="25000"/>
                  </a:prstClr>
                </a:solidFill>
                <a:latin typeface="Trebuchet MS"/>
              </a:rPr>
              <a:t>iniţialặ</a:t>
            </a:r>
            <a:r>
              <a:rPr lang="ro-RO" sz="3200" dirty="0">
                <a:solidFill>
                  <a:prstClr val="black">
                    <a:lumMod val="75000"/>
                    <a:lumOff val="25000"/>
                  </a:prstClr>
                </a:solidFill>
                <a:latin typeface="Trebuchet MS"/>
              </a:rPr>
              <a:t> la începutul unui an şcolar </a:t>
            </a:r>
            <a:r>
              <a:rPr lang="ro-RO" sz="3200" dirty="0" smtClean="0">
                <a:solidFill>
                  <a:prstClr val="black">
                    <a:lumMod val="75000"/>
                    <a:lumOff val="25000"/>
                  </a:prstClr>
                </a:solidFill>
                <a:latin typeface="Trebuchet MS"/>
              </a:rPr>
              <a:t> </a:t>
            </a:r>
            <a:r>
              <a:rPr lang="ro-RO" sz="3200" dirty="0">
                <a:solidFill>
                  <a:prstClr val="black">
                    <a:lumMod val="75000"/>
                    <a:lumOff val="25000"/>
                  </a:prstClr>
                </a:solidFill>
                <a:latin typeface="Trebuchet MS"/>
              </a:rPr>
              <a:t>pentru a putea stabili starea </a:t>
            </a:r>
            <a:r>
              <a:rPr lang="ro-RO" sz="3200" dirty="0" err="1">
                <a:solidFill>
                  <a:prstClr val="black">
                    <a:lumMod val="75000"/>
                    <a:lumOff val="25000"/>
                  </a:prstClr>
                </a:solidFill>
                <a:latin typeface="Trebuchet MS"/>
              </a:rPr>
              <a:t>doritặ</a:t>
            </a:r>
            <a:r>
              <a:rPr lang="ro-RO" sz="3200" dirty="0">
                <a:solidFill>
                  <a:prstClr val="black">
                    <a:lumMod val="75000"/>
                    <a:lumOff val="25000"/>
                  </a:prstClr>
                </a:solidFill>
                <a:latin typeface="Trebuchet MS"/>
              </a:rPr>
              <a:t> la sfârşitul anului şcolar </a:t>
            </a:r>
            <a:r>
              <a:rPr lang="ro-RO" sz="3200" dirty="0" smtClean="0">
                <a:solidFill>
                  <a:prstClr val="black">
                    <a:lumMod val="75000"/>
                    <a:lumOff val="25000"/>
                  </a:prstClr>
                </a:solidFill>
                <a:latin typeface="Trebuchet MS"/>
              </a:rPr>
              <a:t>. </a:t>
            </a:r>
            <a:r>
              <a:rPr lang="ro-RO" sz="3200" dirty="0">
                <a:solidFill>
                  <a:prstClr val="black">
                    <a:lumMod val="75000"/>
                    <a:lumOff val="25000"/>
                  </a:prstClr>
                </a:solidFill>
                <a:latin typeface="Trebuchet MS"/>
              </a:rPr>
              <a:t>Planificarea procesului de </a:t>
            </a:r>
            <a:r>
              <a:rPr lang="ro-RO" sz="3200" dirty="0" err="1">
                <a:solidFill>
                  <a:prstClr val="black">
                    <a:lumMod val="75000"/>
                    <a:lumOff val="25000"/>
                  </a:prstClr>
                </a:solidFill>
                <a:latin typeface="Trebuchet MS"/>
              </a:rPr>
              <a:t>predare-</a:t>
            </a:r>
            <a:r>
              <a:rPr lang="ro-RO" sz="3200" dirty="0">
                <a:solidFill>
                  <a:prstClr val="black">
                    <a:lumMod val="75000"/>
                    <a:lumOff val="25000"/>
                  </a:prstClr>
                </a:solidFill>
                <a:latin typeface="Trebuchet MS"/>
              </a:rPr>
              <a:t> </a:t>
            </a:r>
            <a:r>
              <a:rPr lang="ro-RO" sz="3200" dirty="0" err="1">
                <a:solidFill>
                  <a:prstClr val="black">
                    <a:lumMod val="75000"/>
                    <a:lumOff val="25000"/>
                  </a:prstClr>
                </a:solidFill>
                <a:latin typeface="Trebuchet MS"/>
              </a:rPr>
              <a:t>învặţare</a:t>
            </a:r>
            <a:r>
              <a:rPr lang="ro-RO" sz="3200" dirty="0">
                <a:solidFill>
                  <a:prstClr val="black">
                    <a:lumMod val="75000"/>
                    <a:lumOff val="25000"/>
                  </a:prstClr>
                </a:solidFill>
                <a:latin typeface="Trebuchet MS"/>
              </a:rPr>
              <a:t> se face în cadrul curricular existent pe baza rezultatelor testelor predictive. </a:t>
            </a:r>
            <a:endParaRPr lang="en-US" sz="3200" dirty="0">
              <a:solidFill>
                <a:prstClr val="black">
                  <a:lumMod val="75000"/>
                  <a:lumOff val="25000"/>
                </a:prstClr>
              </a:solidFill>
              <a:latin typeface="Trebuchet MS"/>
            </a:endParaRPr>
          </a:p>
          <a:p>
            <a:endParaRPr lang="en-US" sz="32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8854243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342900" lvl="0" indent="-342900" algn="just" defTabSz="457200">
              <a:spcBef>
                <a:spcPts val="1000"/>
              </a:spcBef>
              <a:buClr>
                <a:srgbClr val="90C226"/>
              </a:buClr>
              <a:buSzPct val="80000"/>
              <a:buFont typeface="Wingdings 3" charset="2"/>
              <a:buChar char=""/>
            </a:pPr>
            <a:r>
              <a:rPr lang="ro-RO" sz="3200" b="1" dirty="0">
                <a:solidFill>
                  <a:prstClr val="black">
                    <a:lumMod val="75000"/>
                    <a:lumOff val="25000"/>
                  </a:prstClr>
                </a:solidFill>
                <a:latin typeface="Trebuchet MS"/>
              </a:rPr>
              <a:t>Testele de tip </a:t>
            </a:r>
            <a:r>
              <a:rPr lang="ro-RO" sz="3200" b="1" dirty="0" err="1">
                <a:solidFill>
                  <a:prstClr val="black">
                    <a:lumMod val="75000"/>
                    <a:lumOff val="25000"/>
                  </a:prstClr>
                </a:solidFill>
                <a:latin typeface="Trebuchet MS"/>
              </a:rPr>
              <a:t>sumativ</a:t>
            </a:r>
            <a:r>
              <a:rPr lang="ro-RO" sz="3200" dirty="0">
                <a:solidFill>
                  <a:prstClr val="black">
                    <a:lumMod val="75000"/>
                    <a:lumOff val="25000"/>
                  </a:prstClr>
                </a:solidFill>
                <a:latin typeface="Trebuchet MS"/>
              </a:rPr>
              <a:t>, anunţate pentru sfârşitul unei </a:t>
            </a:r>
            <a:r>
              <a:rPr lang="ro-RO" sz="3200" dirty="0" err="1">
                <a:solidFill>
                  <a:prstClr val="black">
                    <a:lumMod val="75000"/>
                    <a:lumOff val="25000"/>
                  </a:prstClr>
                </a:solidFill>
                <a:latin typeface="Trebuchet MS"/>
              </a:rPr>
              <a:t>unitặţi</a:t>
            </a:r>
            <a:r>
              <a:rPr lang="ro-RO" sz="3200" dirty="0">
                <a:solidFill>
                  <a:prstClr val="black">
                    <a:lumMod val="75000"/>
                    <a:lumOff val="25000"/>
                  </a:prstClr>
                </a:solidFill>
                <a:latin typeface="Trebuchet MS"/>
              </a:rPr>
              <a:t> de </a:t>
            </a:r>
            <a:r>
              <a:rPr lang="ro-RO" sz="3200" dirty="0" err="1">
                <a:solidFill>
                  <a:prstClr val="black">
                    <a:lumMod val="75000"/>
                    <a:lumOff val="25000"/>
                  </a:prstClr>
                </a:solidFill>
                <a:latin typeface="Trebuchet MS"/>
              </a:rPr>
              <a:t>învặţare</a:t>
            </a:r>
            <a:r>
              <a:rPr lang="ro-RO" sz="3200" dirty="0">
                <a:solidFill>
                  <a:prstClr val="black">
                    <a:lumMod val="75000"/>
                    <a:lumOff val="25000"/>
                  </a:prstClr>
                </a:solidFill>
                <a:latin typeface="Trebuchet MS"/>
              </a:rPr>
              <a:t> sau pentru anumite momente din anul şcolar (mijlocul sau sfârşitul semestrului sau anului şcolar, </a:t>
            </a:r>
            <a:r>
              <a:rPr lang="ro-RO" sz="3200" dirty="0" err="1">
                <a:solidFill>
                  <a:prstClr val="black">
                    <a:lumMod val="75000"/>
                    <a:lumOff val="25000"/>
                  </a:prstClr>
                </a:solidFill>
                <a:latin typeface="Trebuchet MS"/>
              </a:rPr>
              <a:t>lucrặri</a:t>
            </a:r>
            <a:r>
              <a:rPr lang="ro-RO" sz="3200" dirty="0">
                <a:solidFill>
                  <a:prstClr val="black">
                    <a:lumMod val="75000"/>
                    <a:lumOff val="25000"/>
                  </a:prstClr>
                </a:solidFill>
                <a:latin typeface="Trebuchet MS"/>
              </a:rPr>
              <a:t> semestriale/teze </a:t>
            </a:r>
            <a:r>
              <a:rPr lang="ro-RO" sz="3200" dirty="0" err="1">
                <a:solidFill>
                  <a:prstClr val="black">
                    <a:lumMod val="75000"/>
                    <a:lumOff val="25000"/>
                  </a:prstClr>
                </a:solidFill>
                <a:latin typeface="Trebuchet MS"/>
              </a:rPr>
              <a:t>etc</a:t>
            </a:r>
            <a:r>
              <a:rPr lang="ro-RO" sz="3200" dirty="0">
                <a:solidFill>
                  <a:prstClr val="black">
                    <a:lumMod val="75000"/>
                    <a:lumOff val="25000"/>
                  </a:prstClr>
                </a:solidFill>
                <a:latin typeface="Trebuchet MS"/>
              </a:rPr>
              <a:t>) se vor situa la nivelul de competenţe </a:t>
            </a:r>
            <a:r>
              <a:rPr lang="ro-RO" sz="3200" dirty="0" err="1">
                <a:solidFill>
                  <a:prstClr val="black">
                    <a:lumMod val="75000"/>
                    <a:lumOff val="25000"/>
                  </a:prstClr>
                </a:solidFill>
                <a:latin typeface="Trebuchet MS"/>
              </a:rPr>
              <a:t>prevặzut</a:t>
            </a:r>
            <a:r>
              <a:rPr lang="ro-RO" sz="3200" dirty="0">
                <a:solidFill>
                  <a:prstClr val="black">
                    <a:lumMod val="75000"/>
                    <a:lumOff val="25000"/>
                  </a:prstClr>
                </a:solidFill>
                <a:latin typeface="Trebuchet MS"/>
              </a:rPr>
              <a:t> în planificarea cadrului didactic şi vor aborda acele conţinuturi pe care profesorul şi le-a </a:t>
            </a:r>
            <a:r>
              <a:rPr lang="ro-RO" sz="3200" dirty="0" err="1">
                <a:solidFill>
                  <a:prstClr val="black">
                    <a:lumMod val="75000"/>
                    <a:lumOff val="25000"/>
                  </a:prstClr>
                </a:solidFill>
                <a:latin typeface="Trebuchet MS"/>
              </a:rPr>
              <a:t>prevặzut</a:t>
            </a:r>
            <a:r>
              <a:rPr lang="ro-RO" sz="3200" dirty="0">
                <a:solidFill>
                  <a:prstClr val="black">
                    <a:lumMod val="75000"/>
                    <a:lumOff val="25000"/>
                  </a:prstClr>
                </a:solidFill>
                <a:latin typeface="Trebuchet MS"/>
              </a:rPr>
              <a:t> în planificare şi le-a abordat  în fapt.</a:t>
            </a:r>
            <a:endParaRPr lang="en-US" sz="3200" dirty="0">
              <a:solidFill>
                <a:prstClr val="black">
                  <a:lumMod val="75000"/>
                  <a:lumOff val="25000"/>
                </a:prstClr>
              </a:solidFill>
              <a:latin typeface="Trebuchet MS"/>
            </a:endParaRPr>
          </a:p>
          <a:p>
            <a:endParaRPr lang="en-US" sz="32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1863202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342900" lvl="0" indent="-342900" algn="just" defTabSz="457200">
              <a:spcBef>
                <a:spcPts val="1000"/>
              </a:spcBef>
              <a:buClr>
                <a:srgbClr val="90C226"/>
              </a:buClr>
              <a:buSzPct val="80000"/>
              <a:buFont typeface="Wingdings 3" charset="2"/>
              <a:buChar char=""/>
            </a:pPr>
            <a:r>
              <a:rPr lang="ro-RO" sz="3200" b="1" dirty="0">
                <a:solidFill>
                  <a:prstClr val="black">
                    <a:lumMod val="75000"/>
                    <a:lumOff val="25000"/>
                  </a:prstClr>
                </a:solidFill>
                <a:latin typeface="Trebuchet MS"/>
              </a:rPr>
              <a:t>Evaluarea </a:t>
            </a:r>
            <a:r>
              <a:rPr lang="ro-RO" sz="3200" b="1" dirty="0" err="1">
                <a:solidFill>
                  <a:prstClr val="black">
                    <a:lumMod val="75000"/>
                    <a:lumOff val="25000"/>
                  </a:prstClr>
                </a:solidFill>
                <a:latin typeface="Trebuchet MS"/>
              </a:rPr>
              <a:t>formativặ</a:t>
            </a:r>
            <a:r>
              <a:rPr lang="ro-RO" sz="3200" b="1" dirty="0">
                <a:solidFill>
                  <a:prstClr val="black">
                    <a:lumMod val="75000"/>
                    <a:lumOff val="25000"/>
                  </a:prstClr>
                </a:solidFill>
                <a:latin typeface="Trebuchet MS"/>
              </a:rPr>
              <a:t> (curentă)</a:t>
            </a:r>
            <a:r>
              <a:rPr lang="ro-RO" sz="3200" dirty="0">
                <a:solidFill>
                  <a:prstClr val="black">
                    <a:lumMod val="75000"/>
                    <a:lumOff val="25000"/>
                  </a:prstClr>
                </a:solidFill>
                <a:latin typeface="Trebuchet MS"/>
              </a:rPr>
              <a:t> are ca principal rol asigurarea de feed-back atât pentru profesor, cât şi pentru elev, în scopul adaptării parcursului stabilit prin planificare la rezultatele acestei evaluări. Atât profesorul, cât şi elevul, trebuie să dea dovadă de flexibilitate şi adaptabilitate în ajustarea planificării</a:t>
            </a:r>
            <a:r>
              <a:rPr lang="ro-RO" sz="3200" dirty="0" smtClean="0">
                <a:solidFill>
                  <a:prstClr val="black">
                    <a:lumMod val="75000"/>
                    <a:lumOff val="25000"/>
                  </a:prstClr>
                </a:solidFill>
                <a:latin typeface="Trebuchet MS"/>
              </a:rPr>
              <a:t>.</a:t>
            </a:r>
            <a:endParaRPr lang="en-US" sz="3200" dirty="0">
              <a:solidFill>
                <a:prstClr val="black">
                  <a:lumMod val="75000"/>
                  <a:lumOff val="25000"/>
                </a:prstClr>
              </a:solidFill>
              <a:latin typeface="Trebuchet MS"/>
            </a:endParaRPr>
          </a:p>
          <a:p>
            <a:endParaRPr lang="en-US" sz="36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334459127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342900" lvl="0" indent="-342900" algn="just" defTabSz="457200">
              <a:spcBef>
                <a:spcPts val="1000"/>
              </a:spcBef>
              <a:buClr>
                <a:srgbClr val="90C226"/>
              </a:buClr>
              <a:buSzPct val="80000"/>
              <a:buFont typeface="Wingdings 3" charset="2"/>
              <a:buChar char=""/>
            </a:pPr>
            <a:r>
              <a:rPr lang="ro-RO" sz="3200" dirty="0">
                <a:solidFill>
                  <a:prstClr val="black">
                    <a:lumMod val="75000"/>
                    <a:lumOff val="25000"/>
                  </a:prstClr>
                </a:solidFill>
                <a:latin typeface="Trebuchet MS"/>
              </a:rPr>
              <a:t>Ca principiu general, este recomandabil ca elevii să conştientizeze existenţa şi conţinuturile unei planificări a profesorului şi să fie învăţaţi să-şi asume partea lor de responsabilitate pentru succesul învăţării. Unele forme de evaluare formativă, mai ales portofoliul şi proiectul, favorizează în mod deosebit învăţarea autonomă şi </a:t>
            </a:r>
            <a:r>
              <a:rPr lang="ro-RO" sz="3200" dirty="0" smtClean="0">
                <a:solidFill>
                  <a:prstClr val="black">
                    <a:lumMod val="75000"/>
                    <a:lumOff val="25000"/>
                  </a:prstClr>
                </a:solidFill>
                <a:latin typeface="Trebuchet MS"/>
              </a:rPr>
              <a:t>responsabilizarea </a:t>
            </a:r>
            <a:r>
              <a:rPr lang="ro-RO" sz="3200" dirty="0">
                <a:solidFill>
                  <a:prstClr val="black">
                    <a:lumMod val="75000"/>
                    <a:lumOff val="25000"/>
                  </a:prstClr>
                </a:solidFill>
                <a:latin typeface="Trebuchet MS"/>
              </a:rPr>
              <a:t>elevilor.</a:t>
            </a:r>
            <a:endParaRPr lang="en-US" sz="3200" dirty="0">
              <a:solidFill>
                <a:prstClr val="black">
                  <a:lumMod val="75000"/>
                  <a:lumOff val="25000"/>
                </a:prstClr>
              </a:solidFill>
              <a:latin typeface="Trebuchet MS"/>
            </a:endParaRPr>
          </a:p>
          <a:p>
            <a:endParaRPr lang="en-US" sz="32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3265238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342900" lvl="0" indent="-342900" algn="just" defTabSz="457200">
              <a:spcBef>
                <a:spcPts val="1000"/>
              </a:spcBef>
              <a:buClr>
                <a:srgbClr val="90C226"/>
              </a:buClr>
              <a:buSzPct val="80000"/>
              <a:buFont typeface="Wingdings 3" charset="2"/>
              <a:buChar char=""/>
            </a:pPr>
            <a:r>
              <a:rPr lang="es-ES_tradnl" sz="3200" dirty="0" err="1">
                <a:solidFill>
                  <a:prstClr val="black">
                    <a:lumMod val="75000"/>
                    <a:lumOff val="25000"/>
                  </a:prstClr>
                </a:solidFill>
                <a:latin typeface="Trebuchet MS"/>
              </a:rPr>
              <a:t>Structurarea</a:t>
            </a:r>
            <a:r>
              <a:rPr lang="es-ES_tradnl" sz="3200" dirty="0">
                <a:solidFill>
                  <a:prstClr val="black">
                    <a:lumMod val="75000"/>
                    <a:lumOff val="25000"/>
                  </a:prstClr>
                </a:solidFill>
                <a:latin typeface="Trebuchet MS"/>
              </a:rPr>
              <a:t> </a:t>
            </a:r>
            <a:r>
              <a:rPr lang="es-ES_tradnl" sz="3200" dirty="0" err="1">
                <a:solidFill>
                  <a:prstClr val="black">
                    <a:lumMod val="75000"/>
                    <a:lumOff val="25000"/>
                  </a:prstClr>
                </a:solidFill>
                <a:latin typeface="Trebuchet MS"/>
              </a:rPr>
              <a:t>din</a:t>
            </a:r>
            <a:r>
              <a:rPr lang="es-ES_tradnl" sz="3200" dirty="0">
                <a:solidFill>
                  <a:prstClr val="black">
                    <a:lumMod val="75000"/>
                    <a:lumOff val="25000"/>
                  </a:prstClr>
                </a:solidFill>
                <a:latin typeface="Trebuchet MS"/>
              </a:rPr>
              <a:t> perspectiva </a:t>
            </a:r>
            <a:r>
              <a:rPr lang="es-ES_tradnl" sz="3200" dirty="0" err="1">
                <a:solidFill>
                  <a:prstClr val="black">
                    <a:lumMod val="75000"/>
                    <a:lumOff val="25000"/>
                  </a:prstClr>
                </a:solidFill>
                <a:latin typeface="Trebuchet MS"/>
              </a:rPr>
              <a:t>modului</a:t>
            </a:r>
            <a:r>
              <a:rPr lang="es-ES_tradnl" sz="3200" dirty="0">
                <a:solidFill>
                  <a:prstClr val="black">
                    <a:lumMod val="75000"/>
                    <a:lumOff val="25000"/>
                  </a:prstClr>
                </a:solidFill>
                <a:latin typeface="Trebuchet MS"/>
              </a:rPr>
              <a:t> </a:t>
            </a:r>
            <a:r>
              <a:rPr lang="es-ES_tradnl" sz="3200" dirty="0" err="1">
                <a:solidFill>
                  <a:prstClr val="black">
                    <a:lumMod val="75000"/>
                    <a:lumOff val="25000"/>
                  </a:prstClr>
                </a:solidFill>
                <a:latin typeface="Trebuchet MS"/>
              </a:rPr>
              <a:t>în</a:t>
            </a:r>
            <a:r>
              <a:rPr lang="es-ES_tradnl" sz="3200" dirty="0">
                <a:solidFill>
                  <a:prstClr val="black">
                    <a:lumMod val="75000"/>
                    <a:lumOff val="25000"/>
                  </a:prstClr>
                </a:solidFill>
                <a:latin typeface="Trebuchet MS"/>
              </a:rPr>
              <a:t> </a:t>
            </a:r>
            <a:r>
              <a:rPr lang="es-ES_tradnl" sz="3200" dirty="0" err="1">
                <a:solidFill>
                  <a:prstClr val="black">
                    <a:lumMod val="75000"/>
                    <a:lumOff val="25000"/>
                  </a:prstClr>
                </a:solidFill>
                <a:latin typeface="Trebuchet MS"/>
              </a:rPr>
              <a:t>care</a:t>
            </a:r>
            <a:r>
              <a:rPr lang="es-ES_tradnl" sz="3200" dirty="0">
                <a:solidFill>
                  <a:prstClr val="black">
                    <a:lumMod val="75000"/>
                    <a:lumOff val="25000"/>
                  </a:prstClr>
                </a:solidFill>
                <a:latin typeface="Trebuchet MS"/>
              </a:rPr>
              <a:t> disciplina de </a:t>
            </a:r>
            <a:r>
              <a:rPr lang="es-ES_tradnl" sz="3200" dirty="0" err="1">
                <a:solidFill>
                  <a:prstClr val="black">
                    <a:lumMod val="75000"/>
                    <a:lumOff val="25000"/>
                  </a:prstClr>
                </a:solidFill>
                <a:latin typeface="Trebuchet MS"/>
              </a:rPr>
              <a:t>studiu</a:t>
            </a:r>
            <a:r>
              <a:rPr lang="es-ES_tradnl" sz="3200" dirty="0">
                <a:solidFill>
                  <a:prstClr val="black">
                    <a:lumMod val="75000"/>
                    <a:lumOff val="25000"/>
                  </a:prstClr>
                </a:solidFill>
                <a:latin typeface="Trebuchet MS"/>
              </a:rPr>
              <a:t> (</a:t>
            </a:r>
            <a:r>
              <a:rPr lang="es-ES_tradnl" sz="3200" dirty="0" err="1">
                <a:solidFill>
                  <a:prstClr val="black">
                    <a:lumMod val="75000"/>
                    <a:lumOff val="25000"/>
                  </a:prstClr>
                </a:solidFill>
                <a:latin typeface="Trebuchet MS"/>
              </a:rPr>
              <a:t>limba</a:t>
            </a:r>
            <a:r>
              <a:rPr lang="es-ES_tradnl" sz="3200" dirty="0">
                <a:solidFill>
                  <a:prstClr val="black">
                    <a:lumMod val="75000"/>
                    <a:lumOff val="25000"/>
                  </a:prstClr>
                </a:solidFill>
                <a:latin typeface="Trebuchet MS"/>
              </a:rPr>
              <a:t> </a:t>
            </a:r>
            <a:r>
              <a:rPr lang="es-ES_tradnl" sz="3200" dirty="0" smtClean="0">
                <a:solidFill>
                  <a:prstClr val="black">
                    <a:lumMod val="75000"/>
                    <a:lumOff val="25000"/>
                  </a:prstClr>
                </a:solidFill>
                <a:latin typeface="Trebuchet MS"/>
              </a:rPr>
              <a:t>modernă1,2,intensiv) </a:t>
            </a:r>
            <a:r>
              <a:rPr lang="es-ES_tradnl" sz="3200" dirty="0" err="1">
                <a:solidFill>
                  <a:prstClr val="black">
                    <a:lumMod val="75000"/>
                    <a:lumOff val="25000"/>
                  </a:prstClr>
                </a:solidFill>
                <a:latin typeface="Trebuchet MS"/>
              </a:rPr>
              <a:t>poate</a:t>
            </a:r>
            <a:r>
              <a:rPr lang="es-ES_tradnl" sz="3200" dirty="0">
                <a:solidFill>
                  <a:prstClr val="black">
                    <a:lumMod val="75000"/>
                    <a:lumOff val="25000"/>
                  </a:prstClr>
                </a:solidFill>
                <a:latin typeface="Trebuchet MS"/>
              </a:rPr>
              <a:t> </a:t>
            </a:r>
            <a:r>
              <a:rPr lang="es-ES_tradnl" sz="3200" dirty="0" err="1">
                <a:solidFill>
                  <a:prstClr val="black">
                    <a:lumMod val="75000"/>
                    <a:lumOff val="25000"/>
                  </a:prstClr>
                </a:solidFill>
                <a:latin typeface="Trebuchet MS"/>
              </a:rPr>
              <a:t>contribui</a:t>
            </a:r>
            <a:r>
              <a:rPr lang="es-ES_tradnl" sz="3200" dirty="0">
                <a:solidFill>
                  <a:prstClr val="black">
                    <a:lumMod val="75000"/>
                    <a:lumOff val="25000"/>
                  </a:prstClr>
                </a:solidFill>
                <a:latin typeface="Trebuchet MS"/>
              </a:rPr>
              <a:t> la </a:t>
            </a:r>
            <a:r>
              <a:rPr lang="es-ES_tradnl" sz="3200" dirty="0" err="1">
                <a:solidFill>
                  <a:prstClr val="black">
                    <a:lumMod val="75000"/>
                    <a:lumOff val="25000"/>
                  </a:prstClr>
                </a:solidFill>
                <a:latin typeface="Trebuchet MS"/>
              </a:rPr>
              <a:t>realizarea</a:t>
            </a:r>
            <a:r>
              <a:rPr lang="es-ES_tradnl" sz="3200" dirty="0">
                <a:solidFill>
                  <a:prstClr val="black">
                    <a:lumMod val="75000"/>
                    <a:lumOff val="25000"/>
                  </a:prstClr>
                </a:solidFill>
                <a:latin typeface="Trebuchet MS"/>
              </a:rPr>
              <a:t> </a:t>
            </a:r>
            <a:r>
              <a:rPr lang="es-ES_tradnl" sz="3200" dirty="0" err="1">
                <a:solidFill>
                  <a:prstClr val="black">
                    <a:lumMod val="75000"/>
                    <a:lumOff val="25000"/>
                  </a:prstClr>
                </a:solidFill>
                <a:latin typeface="Trebuchet MS"/>
              </a:rPr>
              <a:t>profilului</a:t>
            </a:r>
            <a:r>
              <a:rPr lang="es-ES_tradnl" sz="3200" dirty="0">
                <a:solidFill>
                  <a:prstClr val="black">
                    <a:lumMod val="75000"/>
                    <a:lumOff val="25000"/>
                  </a:prstClr>
                </a:solidFill>
                <a:latin typeface="Trebuchet MS"/>
              </a:rPr>
              <a:t> de formare al </a:t>
            </a:r>
            <a:r>
              <a:rPr lang="es-ES_tradnl" sz="3200" dirty="0" err="1">
                <a:solidFill>
                  <a:prstClr val="black">
                    <a:lumMod val="75000"/>
                    <a:lumOff val="25000"/>
                  </a:prstClr>
                </a:solidFill>
                <a:latin typeface="Trebuchet MS"/>
              </a:rPr>
              <a:t>absolventului</a:t>
            </a:r>
            <a:r>
              <a:rPr lang="es-ES_tradnl" sz="3200" dirty="0">
                <a:solidFill>
                  <a:prstClr val="black">
                    <a:lumMod val="75000"/>
                    <a:lumOff val="25000"/>
                  </a:prstClr>
                </a:solidFill>
                <a:latin typeface="Trebuchet MS"/>
              </a:rPr>
              <a:t> de </a:t>
            </a:r>
            <a:r>
              <a:rPr lang="es-ES_tradnl" sz="3200" dirty="0" err="1">
                <a:solidFill>
                  <a:prstClr val="black">
                    <a:lumMod val="75000"/>
                    <a:lumOff val="25000"/>
                  </a:prstClr>
                </a:solidFill>
                <a:latin typeface="Trebuchet MS"/>
              </a:rPr>
              <a:t>gimnaziu</a:t>
            </a:r>
            <a:r>
              <a:rPr lang="es-ES_tradnl" sz="3200" dirty="0">
                <a:solidFill>
                  <a:prstClr val="black">
                    <a:lumMod val="75000"/>
                    <a:lumOff val="25000"/>
                  </a:prstClr>
                </a:solidFill>
                <a:latin typeface="Trebuchet MS"/>
              </a:rPr>
              <a:t>.</a:t>
            </a:r>
            <a:endParaRPr lang="en-US" sz="3200" dirty="0">
              <a:solidFill>
                <a:prstClr val="black">
                  <a:lumMod val="75000"/>
                  <a:lumOff val="25000"/>
                </a:prstClr>
              </a:solidFill>
              <a:latin typeface="Trebuchet MS"/>
            </a:endParaRPr>
          </a:p>
          <a:p>
            <a:pPr marL="342900" lvl="0" indent="-342900" algn="just" defTabSz="457200">
              <a:spcBef>
                <a:spcPts val="1000"/>
              </a:spcBef>
              <a:buClr>
                <a:srgbClr val="90C226"/>
              </a:buClr>
              <a:buSzPct val="80000"/>
              <a:buFont typeface="Wingdings 3" charset="2"/>
              <a:buChar char=""/>
            </a:pPr>
            <a:r>
              <a:rPr lang="es-ES_tradnl" sz="3200" dirty="0">
                <a:solidFill>
                  <a:prstClr val="black">
                    <a:lumMod val="75000"/>
                    <a:lumOff val="25000"/>
                  </a:prstClr>
                </a:solidFill>
                <a:latin typeface="Trebuchet MS"/>
              </a:rPr>
              <a:t> </a:t>
            </a:r>
            <a:r>
              <a:rPr lang="ro-RO" sz="3200" dirty="0">
                <a:solidFill>
                  <a:prstClr val="black">
                    <a:lumMod val="75000"/>
                    <a:lumOff val="25000"/>
                  </a:prstClr>
                </a:solidFill>
                <a:latin typeface="Trebuchet MS"/>
              </a:rPr>
              <a:t>Existența unei programe comune pentru Limba modernă 1 (L1 - nivel A2+), respectiv Limba modernă 2 (L2- nivel A1+). </a:t>
            </a:r>
            <a:endParaRPr lang="en-US" sz="3200" dirty="0">
              <a:solidFill>
                <a:prstClr val="black">
                  <a:lumMod val="75000"/>
                  <a:lumOff val="25000"/>
                </a:prstClr>
              </a:solidFill>
              <a:latin typeface="Trebuchet MS"/>
            </a:endParaRPr>
          </a:p>
          <a:p>
            <a:endParaRPr lang="en-US" sz="3200" dirty="0"/>
          </a:p>
        </p:txBody>
      </p:sp>
      <p:sp>
        <p:nvSpPr>
          <p:cNvPr id="3" name="Title 2"/>
          <p:cNvSpPr>
            <a:spLocks noGrp="1"/>
          </p:cNvSpPr>
          <p:nvPr>
            <p:ph type="title"/>
          </p:nvPr>
        </p:nvSpPr>
        <p:spPr/>
        <p:txBody>
          <a:bodyPr/>
          <a:lstStyle/>
          <a:p>
            <a:r>
              <a:rPr lang="ro-RO" sz="2200" dirty="0">
                <a:solidFill>
                  <a:srgbClr val="90C226"/>
                </a:solidFill>
                <a:effectLst/>
                <a:latin typeface="Trebuchet MS"/>
              </a:rPr>
              <a:t>Principalele elemente de noutate ale programelor școlare de limbi moderne pentru ciclul gimnazial, aprobate prin  OMEN nr. 3393/28.02.2017</a:t>
            </a:r>
            <a:endParaRPr lang="en-US" dirty="0"/>
          </a:p>
        </p:txBody>
      </p:sp>
    </p:spTree>
    <p:extLst>
      <p:ext uri="{BB962C8B-B14F-4D97-AF65-F5344CB8AC3E}">
        <p14:creationId xmlns:p14="http://schemas.microsoft.com/office/powerpoint/2010/main" val="29120071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ro-RO" sz="3600" dirty="0">
                <a:solidFill>
                  <a:prstClr val="black">
                    <a:lumMod val="75000"/>
                    <a:lumOff val="25000"/>
                  </a:prstClr>
                </a:solidFill>
                <a:latin typeface="Trebuchet MS"/>
              </a:rPr>
              <a:t>Pentru evaluarea achiziţiilor (în termeni cognitivi, afectivi şi </a:t>
            </a:r>
            <a:r>
              <a:rPr lang="ro-RO" sz="3600" dirty="0" err="1">
                <a:solidFill>
                  <a:prstClr val="black">
                    <a:lumMod val="75000"/>
                    <a:lumOff val="25000"/>
                  </a:prstClr>
                </a:solidFill>
                <a:latin typeface="Trebuchet MS"/>
              </a:rPr>
              <a:t>performativi</a:t>
            </a:r>
            <a:r>
              <a:rPr lang="ro-RO" sz="3600" dirty="0">
                <a:solidFill>
                  <a:prstClr val="black">
                    <a:lumMod val="75000"/>
                    <a:lumOff val="25000"/>
                  </a:prstClr>
                </a:solidFill>
                <a:latin typeface="Trebuchet MS"/>
              </a:rPr>
              <a:t>) elevilor, a competenţelor lor de comunicare şi inter-relaţionare, la limbi moderne se recomandă utilizarea următoarelor metode şi instrumente:</a:t>
            </a:r>
            <a:endParaRPr lang="en-US" sz="36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43642428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342900" lvl="0" indent="-342900" defTabSz="457200">
              <a:spcBef>
                <a:spcPts val="1000"/>
              </a:spcBef>
              <a:buClr>
                <a:srgbClr val="90C226"/>
              </a:buClr>
              <a:buSzPct val="80000"/>
              <a:buNone/>
            </a:pPr>
            <a:r>
              <a:rPr lang="ro-RO" sz="3200" b="1" dirty="0">
                <a:solidFill>
                  <a:prstClr val="black">
                    <a:lumMod val="75000"/>
                    <a:lumOff val="25000"/>
                  </a:prstClr>
                </a:solidFill>
                <a:latin typeface="Trebuchet MS"/>
              </a:rPr>
              <a:t>Observarea sistematică (pe baza unei fişe de observare)</a:t>
            </a:r>
            <a:endParaRPr lang="en-US" sz="3200" dirty="0">
              <a:solidFill>
                <a:prstClr val="black">
                  <a:lumMod val="75000"/>
                  <a:lumOff val="25000"/>
                </a:prstClr>
              </a:solidFill>
              <a:latin typeface="Trebuchet MS"/>
            </a:endParaRPr>
          </a:p>
          <a:p>
            <a:pPr marL="342900" lvl="0" indent="-342900" defTabSz="457200">
              <a:spcBef>
                <a:spcPts val="1000"/>
              </a:spcBef>
              <a:buClr>
                <a:srgbClr val="90C226"/>
              </a:buClr>
              <a:buSzPct val="80000"/>
              <a:buNone/>
            </a:pPr>
            <a:r>
              <a:rPr lang="ro-RO" sz="3200" b="1" dirty="0">
                <a:solidFill>
                  <a:prstClr val="black">
                    <a:lumMod val="75000"/>
                    <a:lumOff val="25000"/>
                  </a:prstClr>
                </a:solidFill>
                <a:latin typeface="Trebuchet MS"/>
              </a:rPr>
              <a:t>Tema de lucru (în clasă, acasă) concepută în vederea evaluării</a:t>
            </a:r>
            <a:endParaRPr lang="en-US" sz="3200" dirty="0">
              <a:solidFill>
                <a:prstClr val="black">
                  <a:lumMod val="75000"/>
                  <a:lumOff val="25000"/>
                </a:prstClr>
              </a:solidFill>
              <a:latin typeface="Trebuchet MS"/>
            </a:endParaRPr>
          </a:p>
          <a:p>
            <a:pPr marL="342900" lvl="0" indent="-342900" defTabSz="457200">
              <a:spcBef>
                <a:spcPts val="1000"/>
              </a:spcBef>
              <a:buClr>
                <a:srgbClr val="90C226"/>
              </a:buClr>
              <a:buSzPct val="80000"/>
              <a:buNone/>
            </a:pPr>
            <a:r>
              <a:rPr lang="ro-RO" sz="3200" b="1" dirty="0">
                <a:solidFill>
                  <a:prstClr val="black">
                    <a:lumMod val="75000"/>
                    <a:lumOff val="25000"/>
                  </a:prstClr>
                </a:solidFill>
                <a:latin typeface="Trebuchet MS"/>
              </a:rPr>
              <a:t>Proiectul</a:t>
            </a:r>
            <a:endParaRPr lang="en-US" sz="3200" dirty="0">
              <a:solidFill>
                <a:prstClr val="black">
                  <a:lumMod val="75000"/>
                  <a:lumOff val="25000"/>
                </a:prstClr>
              </a:solidFill>
              <a:latin typeface="Trebuchet MS"/>
            </a:endParaRPr>
          </a:p>
          <a:p>
            <a:pPr marL="342900" lvl="0" indent="-342900" defTabSz="457200">
              <a:spcBef>
                <a:spcPts val="1000"/>
              </a:spcBef>
              <a:buClr>
                <a:srgbClr val="90C226"/>
              </a:buClr>
              <a:buSzPct val="80000"/>
              <a:buNone/>
            </a:pPr>
            <a:r>
              <a:rPr lang="ro-RO" sz="3200" b="1" dirty="0">
                <a:solidFill>
                  <a:prstClr val="black">
                    <a:lumMod val="75000"/>
                    <a:lumOff val="25000"/>
                  </a:prstClr>
                </a:solidFill>
                <a:latin typeface="Trebuchet MS"/>
              </a:rPr>
              <a:t>Portofoliul  (</a:t>
            </a:r>
            <a:r>
              <a:rPr lang="ro-RO" sz="3200" dirty="0">
                <a:solidFill>
                  <a:prstClr val="black">
                    <a:lumMod val="75000"/>
                    <a:lumOff val="25000"/>
                  </a:prstClr>
                </a:solidFill>
                <a:latin typeface="Trebuchet MS"/>
              </a:rPr>
              <a:t>Ca exemplu ar putea fi luat ”Portofoliul European al Limbilor</a:t>
            </a:r>
            <a:r>
              <a:rPr lang="ro-RO" sz="3200" dirty="0" smtClean="0">
                <a:solidFill>
                  <a:prstClr val="black">
                    <a:lumMod val="75000"/>
                    <a:lumOff val="25000"/>
                  </a:prstClr>
                </a:solidFill>
                <a:latin typeface="Trebuchet MS"/>
              </a:rPr>
              <a:t>”</a:t>
            </a:r>
            <a:r>
              <a:rPr lang="en-US" sz="3200" dirty="0" smtClean="0">
                <a:solidFill>
                  <a:prstClr val="black">
                    <a:lumMod val="75000"/>
                    <a:lumOff val="25000"/>
                  </a:prstClr>
                </a:solidFill>
                <a:latin typeface="Trebuchet MS"/>
              </a:rPr>
              <a:t>)</a:t>
            </a:r>
            <a:endParaRPr lang="en-US" sz="3200" dirty="0">
              <a:solidFill>
                <a:prstClr val="black">
                  <a:lumMod val="75000"/>
                  <a:lumOff val="25000"/>
                </a:prstClr>
              </a:solidFill>
              <a:latin typeface="Trebuchet MS"/>
            </a:endParaRPr>
          </a:p>
          <a:p>
            <a:pPr marL="342900" lvl="0" indent="-342900" defTabSz="457200">
              <a:spcBef>
                <a:spcPts val="1000"/>
              </a:spcBef>
              <a:buClr>
                <a:srgbClr val="90C226"/>
              </a:buClr>
              <a:buSzPct val="80000"/>
              <a:buNone/>
            </a:pPr>
            <a:r>
              <a:rPr lang="ro-RO" sz="3200" b="1" dirty="0">
                <a:solidFill>
                  <a:prstClr val="black">
                    <a:lumMod val="75000"/>
                    <a:lumOff val="25000"/>
                  </a:prstClr>
                </a:solidFill>
                <a:latin typeface="Trebuchet MS"/>
              </a:rPr>
              <a:t>Autoevaluarea </a:t>
            </a:r>
            <a:endParaRPr lang="en-US" sz="3200" dirty="0">
              <a:solidFill>
                <a:prstClr val="black">
                  <a:lumMod val="75000"/>
                  <a:lumOff val="25000"/>
                </a:prstClr>
              </a:solidFill>
              <a:latin typeface="Trebuchet MS"/>
            </a:endParaRPr>
          </a:p>
          <a:p>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191847357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ro-RO" sz="4400" dirty="0">
                <a:solidFill>
                  <a:srgbClr val="90C226"/>
                </a:solidFill>
                <a:latin typeface="Trebuchet MS"/>
                <a:ea typeface="+mj-ea"/>
                <a:cs typeface="+mj-cs"/>
              </a:rPr>
              <a:t>Din perspectiva demersului educaţional centrat pe competenţe și pe nevoile elevului, programa </a:t>
            </a:r>
            <a:r>
              <a:rPr lang="ro-RO" sz="4400" dirty="0" err="1">
                <a:solidFill>
                  <a:srgbClr val="90C226"/>
                </a:solidFill>
                <a:latin typeface="Trebuchet MS"/>
                <a:ea typeface="+mj-ea"/>
                <a:cs typeface="+mj-cs"/>
              </a:rPr>
              <a:t>şcolarặ</a:t>
            </a:r>
            <a:r>
              <a:rPr lang="ro-RO" sz="4400" dirty="0">
                <a:solidFill>
                  <a:srgbClr val="90C226"/>
                </a:solidFill>
                <a:latin typeface="Trebuchet MS"/>
                <a:ea typeface="+mj-ea"/>
                <a:cs typeface="+mj-cs"/>
              </a:rPr>
              <a:t> pentru Limba </a:t>
            </a:r>
            <a:r>
              <a:rPr lang="ro-RO" sz="4400" dirty="0" err="1">
                <a:solidFill>
                  <a:srgbClr val="90C226"/>
                </a:solidFill>
                <a:latin typeface="Trebuchet MS"/>
                <a:ea typeface="+mj-ea"/>
                <a:cs typeface="+mj-cs"/>
              </a:rPr>
              <a:t>modernặ</a:t>
            </a:r>
            <a:r>
              <a:rPr lang="ro-RO" sz="4400" dirty="0">
                <a:solidFill>
                  <a:srgbClr val="90C226"/>
                </a:solidFill>
                <a:latin typeface="Trebuchet MS"/>
                <a:ea typeface="+mj-ea"/>
                <a:cs typeface="+mj-cs"/>
              </a:rPr>
              <a:t>  recomandă:</a:t>
            </a:r>
            <a:r>
              <a:rPr lang="en-US" sz="4400" dirty="0">
                <a:solidFill>
                  <a:srgbClr val="90C226"/>
                </a:solidFill>
                <a:latin typeface="Trebuchet MS"/>
                <a:ea typeface="+mj-ea"/>
                <a:cs typeface="+mj-cs"/>
              </a:rPr>
              <a:t/>
            </a:r>
            <a:br>
              <a:rPr lang="en-US" sz="4400" dirty="0">
                <a:solidFill>
                  <a:srgbClr val="90C226"/>
                </a:solidFill>
                <a:latin typeface="Trebuchet MS"/>
                <a:ea typeface="+mj-ea"/>
                <a:cs typeface="+mj-cs"/>
              </a:rPr>
            </a:br>
            <a:endParaRPr lang="en-US" sz="44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19051925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342900" lvl="0" indent="-342900" defTabSz="457200">
              <a:spcBef>
                <a:spcPts val="1000"/>
              </a:spcBef>
              <a:buClr>
                <a:srgbClr val="90C226"/>
              </a:buClr>
              <a:buSzPct val="80000"/>
              <a:buFont typeface="Wingdings 3" charset="2"/>
              <a:buChar char=""/>
            </a:pPr>
            <a:r>
              <a:rPr lang="ro-RO" sz="2800" dirty="0">
                <a:solidFill>
                  <a:prstClr val="black">
                    <a:lumMod val="75000"/>
                    <a:lumOff val="25000"/>
                  </a:prstClr>
                </a:solidFill>
                <a:latin typeface="Trebuchet MS"/>
              </a:rPr>
              <a:t>utilizarea, alături de formele şi instrumentele clasice de evaluare şi unor forme şi instrumente complementare, aşa cum sunt: proiectul, portofoliul, autoevaluarea, evaluarea în perechi, observarea sistematică a activităţii şi a comportamentului elevilor;</a:t>
            </a:r>
          </a:p>
          <a:p>
            <a:pPr marL="342900" lvl="0" indent="-342900" defTabSz="457200">
              <a:spcBef>
                <a:spcPts val="1000"/>
              </a:spcBef>
              <a:buClr>
                <a:srgbClr val="90C226"/>
              </a:buClr>
              <a:buSzPct val="80000"/>
              <a:buFont typeface="Wingdings 3" charset="2"/>
              <a:buChar char=""/>
            </a:pPr>
            <a:r>
              <a:rPr lang="ro-RO" sz="2800" dirty="0">
                <a:solidFill>
                  <a:prstClr val="black">
                    <a:lumMod val="75000"/>
                    <a:lumOff val="25000"/>
                  </a:prstClr>
                </a:solidFill>
                <a:latin typeface="Trebuchet MS"/>
              </a:rPr>
              <a:t>corelarea directă a rezultatelor evaluării cu competenţele specifice vizate de programa</a:t>
            </a:r>
            <a:r>
              <a:rPr lang="en-US" sz="2800" dirty="0">
                <a:solidFill>
                  <a:prstClr val="black">
                    <a:lumMod val="75000"/>
                    <a:lumOff val="25000"/>
                  </a:prstClr>
                </a:solidFill>
                <a:latin typeface="Trebuchet MS"/>
              </a:rPr>
              <a:t/>
            </a:r>
            <a:br>
              <a:rPr lang="en-US" sz="2800" dirty="0">
                <a:solidFill>
                  <a:prstClr val="black">
                    <a:lumMod val="75000"/>
                    <a:lumOff val="25000"/>
                  </a:prstClr>
                </a:solidFill>
                <a:latin typeface="Trebuchet MS"/>
              </a:rPr>
            </a:br>
            <a:r>
              <a:rPr lang="ro-RO" sz="2800" dirty="0">
                <a:solidFill>
                  <a:prstClr val="black">
                    <a:lumMod val="75000"/>
                    <a:lumOff val="25000"/>
                  </a:prstClr>
                </a:solidFill>
                <a:latin typeface="Trebuchet MS"/>
              </a:rPr>
              <a:t>şcolară;</a:t>
            </a:r>
          </a:p>
          <a:p>
            <a:pPr marL="342900" lvl="0" indent="-342900" defTabSz="457200">
              <a:spcBef>
                <a:spcPts val="1000"/>
              </a:spcBef>
              <a:buClr>
                <a:srgbClr val="90C226"/>
              </a:buClr>
              <a:buSzPct val="80000"/>
              <a:buFont typeface="Wingdings 3" charset="2"/>
              <a:buChar char=""/>
            </a:pPr>
            <a:r>
              <a:rPr lang="ro-RO" sz="2800" dirty="0">
                <a:solidFill>
                  <a:prstClr val="black">
                    <a:lumMod val="75000"/>
                    <a:lumOff val="25000"/>
                  </a:prstClr>
                </a:solidFill>
                <a:latin typeface="Trebuchet MS"/>
              </a:rPr>
              <a:t>valorizarea rezultatelor învăţării prin raportarea la progresul şcolar al fiecărui elev;</a:t>
            </a:r>
          </a:p>
          <a:p>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33559766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342900" lvl="0" indent="-342900" defTabSz="457200">
              <a:spcBef>
                <a:spcPts val="1000"/>
              </a:spcBef>
              <a:buClr>
                <a:srgbClr val="90C226"/>
              </a:buClr>
              <a:buSzPct val="80000"/>
              <a:buFont typeface="Wingdings 3" charset="2"/>
              <a:buChar char=""/>
            </a:pPr>
            <a:r>
              <a:rPr lang="ro-RO" sz="3200" dirty="0">
                <a:solidFill>
                  <a:prstClr val="black">
                    <a:lumMod val="75000"/>
                    <a:lumOff val="25000"/>
                  </a:prstClr>
                </a:solidFill>
                <a:latin typeface="Trebuchet MS"/>
              </a:rPr>
              <a:t>utilizarea unor metode variate de comunicare a rezultatelor şcolare;</a:t>
            </a:r>
          </a:p>
          <a:p>
            <a:pPr marL="342900" lvl="0" indent="-342900" defTabSz="457200">
              <a:spcBef>
                <a:spcPts val="1000"/>
              </a:spcBef>
              <a:buClr>
                <a:srgbClr val="90C226"/>
              </a:buClr>
              <a:buSzPct val="80000"/>
              <a:buFont typeface="Wingdings 3" charset="2"/>
              <a:buChar char=""/>
            </a:pPr>
            <a:r>
              <a:rPr lang="ro-RO" sz="3200" dirty="0">
                <a:solidFill>
                  <a:prstClr val="black">
                    <a:lumMod val="75000"/>
                    <a:lumOff val="25000"/>
                  </a:prstClr>
                </a:solidFill>
                <a:latin typeface="Trebuchet MS"/>
              </a:rPr>
              <a:t>corelarea treptată, chiar de la începutul studierii limbii străine, la nivelurile de performanţă prevăzute de </a:t>
            </a:r>
            <a:r>
              <a:rPr lang="ro-RO" sz="3200" i="1" dirty="0">
                <a:solidFill>
                  <a:prstClr val="black">
                    <a:lumMod val="75000"/>
                    <a:lumOff val="25000"/>
                  </a:prstClr>
                </a:solidFill>
                <a:latin typeface="Trebuchet MS"/>
              </a:rPr>
              <a:t>Cadrul European Comun de Referinţă;</a:t>
            </a:r>
          </a:p>
          <a:p>
            <a:pPr marL="342900" lvl="0" indent="-342900" defTabSz="457200">
              <a:spcBef>
                <a:spcPts val="1000"/>
              </a:spcBef>
              <a:buClr>
                <a:srgbClr val="90C226"/>
              </a:buClr>
              <a:buSzPct val="80000"/>
              <a:buFont typeface="Wingdings 3" charset="2"/>
              <a:buChar char=""/>
            </a:pPr>
            <a:r>
              <a:rPr lang="ro-RO" sz="3200" dirty="0">
                <a:solidFill>
                  <a:prstClr val="black">
                    <a:lumMod val="75000"/>
                    <a:lumOff val="25000"/>
                  </a:prstClr>
                </a:solidFill>
                <a:latin typeface="Trebuchet MS"/>
              </a:rPr>
              <a:t>asigurarea continuităţii şi a progresiei de la o clasă la alta, ţinând cont de competenţele care se formează la elevi;</a:t>
            </a:r>
          </a:p>
          <a:p>
            <a:endParaRPr lang="en-US" sz="32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6546407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342900" lvl="0" indent="-342900" defTabSz="457200">
              <a:spcBef>
                <a:spcPts val="1000"/>
              </a:spcBef>
              <a:buClr>
                <a:srgbClr val="90C226"/>
              </a:buClr>
              <a:buSzPct val="80000"/>
              <a:buFont typeface="Wingdings 3" charset="2"/>
              <a:buChar char=""/>
            </a:pPr>
            <a:r>
              <a:rPr lang="ro-RO" sz="2800" dirty="0">
                <a:solidFill>
                  <a:prstClr val="black">
                    <a:lumMod val="75000"/>
                    <a:lumOff val="25000"/>
                  </a:prstClr>
                </a:solidFill>
                <a:latin typeface="Trebuchet MS"/>
              </a:rPr>
              <a:t>asigurarea unui demers didactic personalizat, instrumentul acestuia fiind unitatea </a:t>
            </a:r>
            <a:r>
              <a:rPr lang="ro-RO" sz="2800">
                <a:solidFill>
                  <a:prstClr val="black">
                    <a:lumMod val="75000"/>
                    <a:lumOff val="25000"/>
                  </a:prstClr>
                </a:solidFill>
                <a:latin typeface="Trebuchet MS"/>
              </a:rPr>
              <a:t>de </a:t>
            </a:r>
            <a:r>
              <a:rPr lang="ro-RO" sz="2800" smtClean="0">
                <a:solidFill>
                  <a:prstClr val="black">
                    <a:lumMod val="75000"/>
                    <a:lumOff val="25000"/>
                  </a:prstClr>
                </a:solidFill>
                <a:latin typeface="Trebuchet MS"/>
              </a:rPr>
              <a:t>învăţare</a:t>
            </a:r>
            <a:endParaRPr lang="ro-RO" sz="2800" dirty="0">
              <a:solidFill>
                <a:prstClr val="black">
                  <a:lumMod val="75000"/>
                  <a:lumOff val="25000"/>
                </a:prstClr>
              </a:solidFill>
              <a:latin typeface="Trebuchet MS"/>
            </a:endParaRPr>
          </a:p>
          <a:p>
            <a:pPr marL="342900" lvl="0" indent="-342900" defTabSz="457200">
              <a:spcBef>
                <a:spcPts val="1000"/>
              </a:spcBef>
              <a:buClr>
                <a:srgbClr val="90C226"/>
              </a:buClr>
              <a:buSzPct val="80000"/>
              <a:buFont typeface="Wingdings 3" charset="2"/>
              <a:buChar char=""/>
            </a:pPr>
            <a:r>
              <a:rPr lang="ro-RO" sz="2800" dirty="0">
                <a:solidFill>
                  <a:prstClr val="black">
                    <a:lumMod val="75000"/>
                    <a:lumOff val="25000"/>
                  </a:prstClr>
                </a:solidFill>
                <a:latin typeface="Trebuchet MS"/>
              </a:rPr>
              <a:t>dezvoltarea abilităţilor de comunicare ale elevilor în contextul realităţii lor imediate - folosirea </a:t>
            </a:r>
            <a:r>
              <a:rPr lang="ro-RO" sz="2800" dirty="0" err="1">
                <a:solidFill>
                  <a:prstClr val="black">
                    <a:lumMod val="75000"/>
                    <a:lumOff val="25000"/>
                  </a:prstClr>
                </a:solidFill>
                <a:latin typeface="Trebuchet MS"/>
              </a:rPr>
              <a:t>smartphone-ului</a:t>
            </a:r>
            <a:r>
              <a:rPr lang="ro-RO" sz="2800" dirty="0">
                <a:solidFill>
                  <a:prstClr val="black">
                    <a:lumMod val="75000"/>
                    <a:lumOff val="25000"/>
                  </a:prstClr>
                </a:solidFill>
                <a:latin typeface="Trebuchet MS"/>
              </a:rPr>
              <a:t>, completarea unui C.V., întocmirea unui e-mail (propunerea unor texte şi sarcini de lucru autentice pentru studiu, care să reflecte situaţiile tipice de comunicare şi documentare din realitatea contemporană)</a:t>
            </a:r>
            <a:r>
              <a:rPr lang="en-US" sz="2800" dirty="0">
                <a:solidFill>
                  <a:prstClr val="black">
                    <a:lumMod val="75000"/>
                    <a:lumOff val="25000"/>
                  </a:prstClr>
                </a:solidFill>
                <a:latin typeface="Trebuchet MS"/>
              </a:rPr>
              <a:t/>
            </a:r>
            <a:br>
              <a:rPr lang="en-US" sz="2800" dirty="0">
                <a:solidFill>
                  <a:prstClr val="black">
                    <a:lumMod val="75000"/>
                    <a:lumOff val="25000"/>
                  </a:prstClr>
                </a:solidFill>
                <a:latin typeface="Trebuchet MS"/>
              </a:rPr>
            </a:br>
            <a:r>
              <a:rPr lang="en-US" sz="2800" dirty="0">
                <a:solidFill>
                  <a:prstClr val="black">
                    <a:lumMod val="75000"/>
                    <a:lumOff val="25000"/>
                  </a:prstClr>
                </a:solidFill>
                <a:latin typeface="Trebuchet MS"/>
              </a:rPr>
              <a:t/>
            </a:r>
            <a:br>
              <a:rPr lang="en-US" sz="2800" dirty="0">
                <a:solidFill>
                  <a:prstClr val="black">
                    <a:lumMod val="75000"/>
                    <a:lumOff val="25000"/>
                  </a:prstClr>
                </a:solidFill>
                <a:latin typeface="Trebuchet MS"/>
              </a:rPr>
            </a:br>
            <a:endParaRPr lang="en-US" sz="2800"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6979668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44351" y="1481138"/>
            <a:ext cx="5655297" cy="4525962"/>
          </a:xfrm>
        </p:spPr>
      </p:pic>
      <p:sp>
        <p:nvSpPr>
          <p:cNvPr id="3" name="Title 2"/>
          <p:cNvSpPr>
            <a:spLocks noGrp="1"/>
          </p:cNvSpPr>
          <p:nvPr>
            <p:ph type="title"/>
          </p:nvPr>
        </p:nvSpPr>
        <p:spPr/>
        <p:txBody>
          <a:bodyPr/>
          <a:lstStyle/>
          <a:p>
            <a:endParaRPr lang="en-US" dirty="0"/>
          </a:p>
        </p:txBody>
      </p:sp>
    </p:spTree>
    <p:extLst>
      <p:ext uri="{BB962C8B-B14F-4D97-AF65-F5344CB8AC3E}">
        <p14:creationId xmlns:p14="http://schemas.microsoft.com/office/powerpoint/2010/main" val="2779503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0" indent="-342900" algn="just" defTabSz="457200">
              <a:spcBef>
                <a:spcPts val="1000"/>
              </a:spcBef>
              <a:buClr>
                <a:srgbClr val="90C226"/>
              </a:buClr>
              <a:buSzPct val="80000"/>
              <a:buFont typeface="Wingdings 3" charset="2"/>
              <a:buChar char=""/>
            </a:pPr>
            <a:r>
              <a:rPr lang="ro-RO" sz="3200" dirty="0">
                <a:solidFill>
                  <a:prstClr val="black">
                    <a:lumMod val="75000"/>
                    <a:lumOff val="25000"/>
                  </a:prstClr>
                </a:solidFill>
                <a:latin typeface="Trebuchet MS"/>
              </a:rPr>
              <a:t>Progresia achizițiilor de comunicare de la o clasă la alta reflectă structurarea nivelurilor de referință menționate mai sus. Enunțurile </a:t>
            </a:r>
            <a:r>
              <a:rPr lang="ro-RO" sz="3200" b="1" dirty="0">
                <a:solidFill>
                  <a:prstClr val="black">
                    <a:lumMod val="75000"/>
                    <a:lumOff val="25000"/>
                  </a:prstClr>
                </a:solidFill>
                <a:latin typeface="Trebuchet MS"/>
              </a:rPr>
              <a:t>competențelor specifice </a:t>
            </a:r>
            <a:r>
              <a:rPr lang="ro-RO" sz="3200" dirty="0">
                <a:solidFill>
                  <a:prstClr val="black">
                    <a:lumMod val="75000"/>
                    <a:lumOff val="25000"/>
                  </a:prstClr>
                </a:solidFill>
                <a:latin typeface="Trebuchet MS"/>
              </a:rPr>
              <a:t>sunt reformulări la </a:t>
            </a:r>
            <a:r>
              <a:rPr lang="ro-RO" sz="3200" b="1" dirty="0">
                <a:solidFill>
                  <a:prstClr val="black">
                    <a:lumMod val="75000"/>
                    <a:lumOff val="25000"/>
                  </a:prstClr>
                </a:solidFill>
                <a:latin typeface="Trebuchet MS"/>
              </a:rPr>
              <a:t>infinitivul lung </a:t>
            </a:r>
            <a:r>
              <a:rPr lang="ro-RO" sz="3200" dirty="0">
                <a:solidFill>
                  <a:prstClr val="black">
                    <a:lumMod val="75000"/>
                    <a:lumOff val="25000"/>
                  </a:prstClr>
                </a:solidFill>
                <a:latin typeface="Trebuchet MS"/>
              </a:rPr>
              <a:t>al descriptorilor europeni. </a:t>
            </a:r>
          </a:p>
          <a:p>
            <a:pPr marL="342900" lvl="0" indent="-342900" algn="just" defTabSz="457200">
              <a:spcBef>
                <a:spcPts val="1000"/>
              </a:spcBef>
              <a:buClr>
                <a:srgbClr val="90C226"/>
              </a:buClr>
              <a:buSzPct val="80000"/>
              <a:buFont typeface="Wingdings 3" charset="2"/>
              <a:buChar char=""/>
            </a:pPr>
            <a:endParaRPr lang="ro-RO" sz="3200" dirty="0">
              <a:solidFill>
                <a:prstClr val="black">
                  <a:lumMod val="75000"/>
                  <a:lumOff val="25000"/>
                </a:prstClr>
              </a:solidFill>
              <a:latin typeface="Trebuchet MS"/>
            </a:endParaRPr>
          </a:p>
          <a:p>
            <a:endParaRPr lang="en-US" dirty="0"/>
          </a:p>
        </p:txBody>
      </p:sp>
      <p:sp>
        <p:nvSpPr>
          <p:cNvPr id="3" name="Title 2"/>
          <p:cNvSpPr>
            <a:spLocks noGrp="1"/>
          </p:cNvSpPr>
          <p:nvPr>
            <p:ph type="title"/>
          </p:nvPr>
        </p:nvSpPr>
        <p:spPr/>
        <p:txBody>
          <a:bodyPr/>
          <a:lstStyle/>
          <a:p>
            <a:r>
              <a:rPr lang="ro-RO" sz="2200" dirty="0">
                <a:solidFill>
                  <a:srgbClr val="90C226"/>
                </a:solidFill>
                <a:effectLst/>
                <a:latin typeface="Trebuchet MS"/>
              </a:rPr>
              <a:t>Principalele elemente de noutate ale programelor școlare de limbi moderne pentru ciclul gimnazial, aprobate prin  OMEN nr. 3393/28.02.2017</a:t>
            </a:r>
            <a:endParaRPr lang="en-US" dirty="0"/>
          </a:p>
        </p:txBody>
      </p:sp>
    </p:spTree>
    <p:extLst>
      <p:ext uri="{BB962C8B-B14F-4D97-AF65-F5344CB8AC3E}">
        <p14:creationId xmlns:p14="http://schemas.microsoft.com/office/powerpoint/2010/main" val="101754612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342900" lvl="0" indent="-342900" algn="just" defTabSz="457200">
              <a:spcBef>
                <a:spcPts val="1000"/>
              </a:spcBef>
              <a:buClr>
                <a:srgbClr val="90C226"/>
              </a:buClr>
              <a:buSzPct val="80000"/>
              <a:buFont typeface="Wingdings 3" charset="2"/>
              <a:buChar char=""/>
            </a:pPr>
            <a:r>
              <a:rPr lang="en-US" sz="3200" dirty="0" err="1">
                <a:solidFill>
                  <a:prstClr val="black">
                    <a:lumMod val="75000"/>
                    <a:lumOff val="25000"/>
                  </a:prstClr>
                </a:solidFill>
                <a:latin typeface="Trebuchet MS"/>
              </a:rPr>
              <a:t>Sunt</a:t>
            </a:r>
            <a:r>
              <a:rPr lang="en-US" sz="3200" dirty="0">
                <a:solidFill>
                  <a:prstClr val="black">
                    <a:lumMod val="75000"/>
                    <a:lumOff val="25000"/>
                  </a:prstClr>
                </a:solidFill>
                <a:latin typeface="Trebuchet MS"/>
              </a:rPr>
              <a:t> </a:t>
            </a:r>
            <a:r>
              <a:rPr lang="ro-RO" sz="3200" dirty="0">
                <a:solidFill>
                  <a:prstClr val="black">
                    <a:lumMod val="75000"/>
                    <a:lumOff val="25000"/>
                  </a:prstClr>
                </a:solidFill>
                <a:latin typeface="Trebuchet MS"/>
              </a:rPr>
              <a:t>adecvate </a:t>
            </a:r>
            <a:r>
              <a:rPr lang="ro-RO" sz="3200" b="1" dirty="0">
                <a:solidFill>
                  <a:prstClr val="black">
                    <a:lumMod val="75000"/>
                    <a:lumOff val="25000"/>
                  </a:prstClr>
                </a:solidFill>
                <a:latin typeface="Trebuchet MS"/>
              </a:rPr>
              <a:t>instrumentelor </a:t>
            </a:r>
            <a:r>
              <a:rPr lang="ro-RO" sz="3200" b="1" dirty="0" smtClean="0">
                <a:solidFill>
                  <a:prstClr val="black">
                    <a:lumMod val="75000"/>
                    <a:lumOff val="25000"/>
                  </a:prstClr>
                </a:solidFill>
                <a:latin typeface="Trebuchet MS"/>
              </a:rPr>
              <a:t>digitale </a:t>
            </a:r>
            <a:r>
              <a:rPr lang="ro-RO" sz="3200" dirty="0">
                <a:solidFill>
                  <a:prstClr val="black">
                    <a:lumMod val="75000"/>
                    <a:lumOff val="25000"/>
                  </a:prstClr>
                </a:solidFill>
                <a:latin typeface="Trebuchet MS"/>
              </a:rPr>
              <a:t>prin activitățile de învățare sugerate,  prin exemplele de sarcini de lucru prezentate detaliat în secțiunile specifice </a:t>
            </a:r>
            <a:r>
              <a:rPr lang="ro-RO" sz="3200" dirty="0" smtClean="0">
                <a:solidFill>
                  <a:prstClr val="black">
                    <a:lumMod val="75000"/>
                    <a:lumOff val="25000"/>
                  </a:prstClr>
                </a:solidFill>
                <a:latin typeface="Trebuchet MS"/>
              </a:rPr>
              <a:t> </a:t>
            </a:r>
            <a:r>
              <a:rPr lang="ro-RO" sz="3200" dirty="0">
                <a:solidFill>
                  <a:prstClr val="black">
                    <a:lumMod val="75000"/>
                    <a:lumOff val="25000"/>
                  </a:prstClr>
                </a:solidFill>
                <a:latin typeface="Trebuchet MS"/>
              </a:rPr>
              <a:t>și prin listele de link-uri </a:t>
            </a:r>
            <a:r>
              <a:rPr lang="ro-RO" sz="3200" dirty="0" smtClean="0">
                <a:solidFill>
                  <a:prstClr val="black">
                    <a:lumMod val="75000"/>
                    <a:lumOff val="25000"/>
                  </a:prstClr>
                </a:solidFill>
                <a:latin typeface="Trebuchet MS"/>
              </a:rPr>
              <a:t>. </a:t>
            </a:r>
            <a:r>
              <a:rPr lang="ro-RO" sz="3200" b="1" dirty="0">
                <a:solidFill>
                  <a:prstClr val="black">
                    <a:lumMod val="75000"/>
                    <a:lumOff val="25000"/>
                  </a:prstClr>
                </a:solidFill>
                <a:latin typeface="Trebuchet MS"/>
              </a:rPr>
              <a:t>Integrarea TIC </a:t>
            </a:r>
            <a:r>
              <a:rPr lang="ro-RO" sz="3200" dirty="0">
                <a:solidFill>
                  <a:prstClr val="black">
                    <a:lumMod val="75000"/>
                    <a:lumOff val="25000"/>
                  </a:prstClr>
                </a:solidFill>
                <a:latin typeface="Trebuchet MS"/>
              </a:rPr>
              <a:t>în formularea achizițiilor de comunicare la limbi moderne </a:t>
            </a:r>
            <a:r>
              <a:rPr lang="ro-RO" sz="3200" b="1" dirty="0">
                <a:solidFill>
                  <a:prstClr val="black">
                    <a:lumMod val="75000"/>
                    <a:lumOff val="25000"/>
                  </a:prstClr>
                </a:solidFill>
                <a:latin typeface="Trebuchet MS"/>
              </a:rPr>
              <a:t>aduce un plus de actualitate, de motivare </a:t>
            </a:r>
            <a:r>
              <a:rPr lang="ro-RO" sz="3200" dirty="0">
                <a:solidFill>
                  <a:prstClr val="black">
                    <a:lumMod val="75000"/>
                    <a:lumOff val="25000"/>
                  </a:prstClr>
                </a:solidFill>
                <a:latin typeface="Trebuchet MS"/>
              </a:rPr>
              <a:t>pentru învățare și de context semnificativ pentru tine</a:t>
            </a:r>
            <a:r>
              <a:rPr lang="en-US" sz="3200" dirty="0" err="1">
                <a:solidFill>
                  <a:prstClr val="black">
                    <a:lumMod val="75000"/>
                    <a:lumOff val="25000"/>
                  </a:prstClr>
                </a:solidFill>
                <a:latin typeface="Trebuchet MS"/>
              </a:rPr>
              <a:t>ri</a:t>
            </a:r>
            <a:r>
              <a:rPr lang="en-US" sz="3200" dirty="0">
                <a:solidFill>
                  <a:prstClr val="black">
                    <a:lumMod val="75000"/>
                    <a:lumOff val="25000"/>
                  </a:prstClr>
                </a:solidFill>
                <a:latin typeface="Trebuchet MS"/>
              </a:rPr>
              <a:t>.</a:t>
            </a:r>
          </a:p>
          <a:p>
            <a:endParaRPr lang="en-US" sz="3200" dirty="0"/>
          </a:p>
        </p:txBody>
      </p:sp>
      <p:sp>
        <p:nvSpPr>
          <p:cNvPr id="3" name="Title 2"/>
          <p:cNvSpPr>
            <a:spLocks noGrp="1"/>
          </p:cNvSpPr>
          <p:nvPr>
            <p:ph type="title"/>
          </p:nvPr>
        </p:nvSpPr>
        <p:spPr/>
        <p:txBody>
          <a:bodyPr/>
          <a:lstStyle/>
          <a:p>
            <a:r>
              <a:rPr lang="ro-RO" sz="2200" dirty="0">
                <a:solidFill>
                  <a:srgbClr val="90C226"/>
                </a:solidFill>
                <a:effectLst/>
                <a:latin typeface="Trebuchet MS"/>
              </a:rPr>
              <a:t>Principalele elemente de noutate ale programelor școlare de limbi moderne pentru ciclul gimnazial, aprobate prin  OMEN nr. 3393/28.02.2017</a:t>
            </a:r>
            <a:endParaRPr lang="en-US" dirty="0"/>
          </a:p>
        </p:txBody>
      </p:sp>
    </p:spTree>
    <p:extLst>
      <p:ext uri="{BB962C8B-B14F-4D97-AF65-F5344CB8AC3E}">
        <p14:creationId xmlns:p14="http://schemas.microsoft.com/office/powerpoint/2010/main" val="16177035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342900" lvl="0" indent="-342900" algn="just" defTabSz="457200">
              <a:spcBef>
                <a:spcPts val="1000"/>
              </a:spcBef>
              <a:buClr>
                <a:srgbClr val="90C226"/>
              </a:buClr>
              <a:buSzPct val="80000"/>
              <a:buFont typeface="Wingdings 3" charset="2"/>
              <a:buChar char=""/>
            </a:pPr>
            <a:r>
              <a:rPr lang="en-US" sz="2800" smtClean="0">
                <a:solidFill>
                  <a:prstClr val="black">
                    <a:lumMod val="75000"/>
                    <a:lumOff val="25000"/>
                  </a:prstClr>
                </a:solidFill>
                <a:latin typeface="Trebuchet MS"/>
              </a:rPr>
              <a:t>I</a:t>
            </a:r>
            <a:r>
              <a:rPr lang="ro-RO" sz="2800" smtClean="0">
                <a:solidFill>
                  <a:prstClr val="black">
                    <a:lumMod val="75000"/>
                    <a:lumOff val="25000"/>
                  </a:prstClr>
                </a:solidFill>
                <a:latin typeface="Trebuchet MS"/>
              </a:rPr>
              <a:t>nclud </a:t>
            </a:r>
            <a:r>
              <a:rPr lang="es-ES_tradnl" sz="2800" b="1" smtClean="0">
                <a:solidFill>
                  <a:prstClr val="black">
                    <a:lumMod val="75000"/>
                    <a:lumOff val="25000"/>
                  </a:prstClr>
                </a:solidFill>
                <a:latin typeface="Trebuchet MS"/>
              </a:rPr>
              <a:t>recomandări</a:t>
            </a:r>
            <a:r>
              <a:rPr lang="es-ES_tradnl" sz="2800" smtClean="0">
                <a:solidFill>
                  <a:prstClr val="black">
                    <a:lumMod val="75000"/>
                    <a:lumOff val="25000"/>
                  </a:prstClr>
                </a:solidFill>
                <a:latin typeface="Trebuchet MS"/>
              </a:rPr>
              <a:t> referitoare la </a:t>
            </a:r>
            <a:r>
              <a:rPr lang="es-ES_tradnl" sz="2800" u="sng" smtClean="0">
                <a:solidFill>
                  <a:prstClr val="black">
                    <a:lumMod val="75000"/>
                    <a:lumOff val="25000"/>
                  </a:prstClr>
                </a:solidFill>
                <a:latin typeface="Trebuchet MS"/>
              </a:rPr>
              <a:t>proiectarea didactică, la strategiile didactice şi la metodele </a:t>
            </a:r>
            <a:r>
              <a:rPr lang="es-ES_tradnl" sz="2800" smtClean="0">
                <a:solidFill>
                  <a:prstClr val="black">
                    <a:lumMod val="75000"/>
                    <a:lumOff val="25000"/>
                  </a:prstClr>
                </a:solidFill>
                <a:latin typeface="Trebuchet MS"/>
              </a:rPr>
              <a:t>care contribuie predominant la realizarea </a:t>
            </a:r>
            <a:r>
              <a:rPr lang="es-ES_tradnl" sz="2800" b="1" i="1" u="sng" smtClean="0">
                <a:solidFill>
                  <a:prstClr val="black">
                    <a:lumMod val="75000"/>
                    <a:lumOff val="25000"/>
                  </a:prstClr>
                </a:solidFill>
                <a:latin typeface="Trebuchet MS"/>
              </a:rPr>
              <a:t>competențelor</a:t>
            </a:r>
            <a:r>
              <a:rPr lang="es-ES_tradnl" sz="2800" smtClean="0">
                <a:solidFill>
                  <a:prstClr val="black">
                    <a:lumMod val="75000"/>
                    <a:lumOff val="25000"/>
                  </a:prstClr>
                </a:solidFill>
                <a:latin typeface="Trebuchet MS"/>
              </a:rPr>
              <a:t>. </a:t>
            </a:r>
            <a:r>
              <a:rPr lang="es-ES_tradnl" sz="2800" b="1" smtClean="0">
                <a:solidFill>
                  <a:prstClr val="black">
                    <a:lumMod val="75000"/>
                    <a:lumOff val="25000"/>
                  </a:prstClr>
                </a:solidFill>
                <a:latin typeface="Trebuchet MS"/>
              </a:rPr>
              <a:t>Sugestiile metodologice</a:t>
            </a:r>
            <a:r>
              <a:rPr lang="es-ES_tradnl" sz="2800" smtClean="0">
                <a:solidFill>
                  <a:prstClr val="black">
                    <a:lumMod val="75000"/>
                    <a:lumOff val="25000"/>
                  </a:prstClr>
                </a:solidFill>
                <a:latin typeface="Trebuchet MS"/>
              </a:rPr>
              <a:t>, de mare diversitate (pentru a putea fi adaptate într-o varietate de contexte), stimulative pentru elevii de azi, </a:t>
            </a:r>
            <a:r>
              <a:rPr lang="es-ES_tradnl" sz="2800" b="1" smtClean="0">
                <a:solidFill>
                  <a:prstClr val="black">
                    <a:lumMod val="75000"/>
                    <a:lumOff val="25000"/>
                  </a:prstClr>
                </a:solidFill>
                <a:latin typeface="Trebuchet MS"/>
              </a:rPr>
              <a:t>au rolul de a orienta cadrele didactice </a:t>
            </a:r>
            <a:r>
              <a:rPr lang="es-ES_tradnl" sz="2800" smtClean="0">
                <a:solidFill>
                  <a:prstClr val="black">
                    <a:lumMod val="75000"/>
                    <a:lumOff val="25000"/>
                  </a:prstClr>
                </a:solidFill>
                <a:latin typeface="Trebuchet MS"/>
              </a:rPr>
              <a:t>în utilizarea programei școlare pentru realizarea activităților de predare-învățare-evaluare, în concordanță cu specificul disciplinei și cu particularitățile de vârstă ale elevilor</a:t>
            </a:r>
            <a:r>
              <a:rPr lang="es-ES_tradnl" sz="1800" smtClean="0">
                <a:solidFill>
                  <a:prstClr val="black">
                    <a:lumMod val="75000"/>
                    <a:lumOff val="25000"/>
                  </a:prstClr>
                </a:solidFill>
                <a:latin typeface="Trebuchet MS"/>
              </a:rPr>
              <a:t>. </a:t>
            </a:r>
            <a:endParaRPr lang="en-US" sz="1800" smtClean="0">
              <a:solidFill>
                <a:prstClr val="black">
                  <a:lumMod val="75000"/>
                  <a:lumOff val="25000"/>
                </a:prstClr>
              </a:solidFill>
              <a:latin typeface="Trebuchet MS"/>
            </a:endParaRPr>
          </a:p>
          <a:p>
            <a:endParaRPr lang="en-US" dirty="0"/>
          </a:p>
        </p:txBody>
      </p:sp>
      <p:sp>
        <p:nvSpPr>
          <p:cNvPr id="3" name="Title 2"/>
          <p:cNvSpPr>
            <a:spLocks noGrp="1"/>
          </p:cNvSpPr>
          <p:nvPr>
            <p:ph type="title"/>
          </p:nvPr>
        </p:nvSpPr>
        <p:spPr/>
        <p:txBody>
          <a:bodyPr/>
          <a:lstStyle/>
          <a:p>
            <a:r>
              <a:rPr lang="ro-RO" sz="2200" smtClean="0">
                <a:solidFill>
                  <a:srgbClr val="90C226"/>
                </a:solidFill>
                <a:effectLst/>
                <a:latin typeface="Trebuchet MS"/>
              </a:rPr>
              <a:t>Principalele elemente de noutate ale programelor școlare de limbi moderne pentru ciclul gimnazial, aprobate prin  OMEN nr. 3393/28.02.2017</a:t>
            </a:r>
            <a:endParaRPr lang="en-US" dirty="0"/>
          </a:p>
        </p:txBody>
      </p:sp>
    </p:spTree>
    <p:extLst>
      <p:ext uri="{BB962C8B-B14F-4D97-AF65-F5344CB8AC3E}">
        <p14:creationId xmlns:p14="http://schemas.microsoft.com/office/powerpoint/2010/main" val="353109417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1556792"/>
            <a:ext cx="8229600" cy="4525963"/>
          </a:xfrm>
        </p:spPr>
        <p:txBody>
          <a:bodyPr>
            <a:noAutofit/>
          </a:bodyPr>
          <a:lstStyle/>
          <a:p>
            <a:pPr marL="342900" lvl="0" indent="-342900" algn="just" defTabSz="457200">
              <a:spcBef>
                <a:spcPts val="1000"/>
              </a:spcBef>
              <a:buClr>
                <a:srgbClr val="90C226"/>
              </a:buClr>
              <a:buSzPct val="80000"/>
              <a:buFont typeface="Wingdings 3" charset="2"/>
              <a:buChar char=""/>
            </a:pPr>
            <a:r>
              <a:rPr lang="ro-RO" sz="2400" dirty="0">
                <a:solidFill>
                  <a:prstClr val="black">
                    <a:lumMod val="75000"/>
                    <a:lumOff val="25000"/>
                  </a:prstClr>
                </a:solidFill>
                <a:latin typeface="Trebuchet MS"/>
              </a:rPr>
              <a:t>Existența unei programe pentru Limba modernă 1 – studiu intensiv, construită pentru a asigura progresia achiziției de comunicare în 4 ore pe săptămână (conform </a:t>
            </a:r>
            <a:r>
              <a:rPr lang="ro-RO" sz="2400" i="1" dirty="0">
                <a:solidFill>
                  <a:prstClr val="black">
                    <a:lumMod val="75000"/>
                    <a:lumOff val="25000"/>
                  </a:prstClr>
                </a:solidFill>
                <a:latin typeface="Trebuchet MS"/>
              </a:rPr>
              <a:t>Precizărilor 44961</a:t>
            </a:r>
            <a:r>
              <a:rPr lang="ro-RO" sz="2400" dirty="0">
                <a:solidFill>
                  <a:prstClr val="black">
                    <a:lumMod val="75000"/>
                    <a:lumOff val="25000"/>
                  </a:prstClr>
                </a:solidFill>
                <a:latin typeface="Trebuchet MS"/>
              </a:rPr>
              <a:t>/25.10.2016) de la nivelul A1 (structurat la finalul învățământului primar) până la B1 (la finalul gimnaziului). </a:t>
            </a:r>
          </a:p>
          <a:p>
            <a:pPr marL="342900" lvl="0" indent="-342900" algn="just" defTabSz="457200">
              <a:spcBef>
                <a:spcPts val="1000"/>
              </a:spcBef>
              <a:buClr>
                <a:srgbClr val="90C226"/>
              </a:buClr>
              <a:buSzPct val="80000"/>
              <a:buFont typeface="Wingdings 3" charset="2"/>
              <a:buChar char=""/>
            </a:pPr>
            <a:r>
              <a:rPr lang="ro-RO" sz="2400" dirty="0">
                <a:solidFill>
                  <a:prstClr val="black">
                    <a:lumMod val="75000"/>
                    <a:lumOff val="25000"/>
                  </a:prstClr>
                </a:solidFill>
                <a:latin typeface="Trebuchet MS"/>
              </a:rPr>
              <a:t>Programa pentru studiul intensiv oferă o progresie accelerată a achiziției de comunicare în raport cu L1 care să justifice timpul dedicat din CDS de către elevii care au optat pentru această variantă. </a:t>
            </a:r>
          </a:p>
        </p:txBody>
      </p:sp>
      <p:sp>
        <p:nvSpPr>
          <p:cNvPr id="3" name="Title 2"/>
          <p:cNvSpPr>
            <a:spLocks noGrp="1"/>
          </p:cNvSpPr>
          <p:nvPr>
            <p:ph type="title"/>
          </p:nvPr>
        </p:nvSpPr>
        <p:spPr/>
        <p:txBody>
          <a:bodyPr/>
          <a:lstStyle/>
          <a:p>
            <a:r>
              <a:rPr lang="ro-RO" sz="2200" dirty="0">
                <a:solidFill>
                  <a:srgbClr val="90C226"/>
                </a:solidFill>
                <a:effectLst/>
                <a:latin typeface="Trebuchet MS"/>
              </a:rPr>
              <a:t>Principalele elemente de noutate ale programelor școlare de limbi moderne pentru ciclul gimnazial, aprobate prin  OMEN nr. 3393/28.02.2017</a:t>
            </a:r>
            <a:endParaRPr lang="en-US" dirty="0"/>
          </a:p>
        </p:txBody>
      </p:sp>
    </p:spTree>
    <p:extLst>
      <p:ext uri="{BB962C8B-B14F-4D97-AF65-F5344CB8AC3E}">
        <p14:creationId xmlns:p14="http://schemas.microsoft.com/office/powerpoint/2010/main" val="13594146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686120277"/>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normAutofit/>
          </a:bodyPr>
          <a:lstStyle/>
          <a:p>
            <a:r>
              <a:rPr lang="ro-RO" sz="4800" dirty="0">
                <a:solidFill>
                  <a:srgbClr val="90C226"/>
                </a:solidFill>
                <a:effectLst/>
                <a:latin typeface="Trebuchet MS"/>
              </a:rPr>
              <a:t>Structura programei şcolare</a:t>
            </a:r>
            <a:endParaRPr lang="en-US" sz="4800" dirty="0"/>
          </a:p>
        </p:txBody>
      </p:sp>
    </p:spTree>
    <p:extLst>
      <p:ext uri="{BB962C8B-B14F-4D97-AF65-F5344CB8AC3E}">
        <p14:creationId xmlns:p14="http://schemas.microsoft.com/office/powerpoint/2010/main" val="9248803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gn="just" defTabSz="457200">
              <a:spcBef>
                <a:spcPts val="1000"/>
              </a:spcBef>
              <a:buClr>
                <a:srgbClr val="90C226"/>
              </a:buClr>
              <a:buSzPct val="80000"/>
              <a:buNone/>
            </a:pPr>
            <a:r>
              <a:rPr lang="ro-RO" sz="4000" b="1" dirty="0">
                <a:solidFill>
                  <a:prstClr val="black">
                    <a:lumMod val="75000"/>
                    <a:lumOff val="25000"/>
                  </a:prstClr>
                </a:solidFill>
                <a:latin typeface="Trebuchet MS"/>
              </a:rPr>
              <a:t>Competenţele generale </a:t>
            </a:r>
            <a:r>
              <a:rPr lang="ro-RO" sz="4000" dirty="0">
                <a:solidFill>
                  <a:prstClr val="black">
                    <a:lumMod val="75000"/>
                    <a:lumOff val="25000"/>
                  </a:prstClr>
                </a:solidFill>
                <a:latin typeface="Trebuchet MS"/>
              </a:rPr>
              <a:t>au un grad </a:t>
            </a:r>
            <a:r>
              <a:rPr lang="ro-RO" sz="4000" i="1" dirty="0">
                <a:solidFill>
                  <a:prstClr val="black">
                    <a:lumMod val="75000"/>
                    <a:lumOff val="25000"/>
                  </a:prstClr>
                </a:solidFill>
                <a:latin typeface="Trebuchet MS"/>
              </a:rPr>
              <a:t>ridicat de generalitate şi complexitate </a:t>
            </a:r>
            <a:r>
              <a:rPr lang="ro-RO" sz="4000" dirty="0">
                <a:solidFill>
                  <a:prstClr val="black">
                    <a:lumMod val="75000"/>
                    <a:lumOff val="25000"/>
                  </a:prstClr>
                </a:solidFill>
                <a:latin typeface="Trebuchet MS"/>
              </a:rPr>
              <a:t>şi </a:t>
            </a:r>
            <a:r>
              <a:rPr lang="ro-RO" sz="4000" i="1" dirty="0">
                <a:solidFill>
                  <a:prstClr val="black">
                    <a:lumMod val="75000"/>
                    <a:lumOff val="25000"/>
                  </a:prstClr>
                </a:solidFill>
                <a:latin typeface="Trebuchet MS"/>
              </a:rPr>
              <a:t>au rolul de a orienta demersul didactic către achiziţiile finale </a:t>
            </a:r>
            <a:r>
              <a:rPr lang="ro-RO" sz="4000" dirty="0">
                <a:solidFill>
                  <a:prstClr val="black">
                    <a:lumMod val="75000"/>
                    <a:lumOff val="25000"/>
                  </a:prstClr>
                </a:solidFill>
                <a:latin typeface="Trebuchet MS"/>
              </a:rPr>
              <a:t>ale elevului. Ele sunt urmărite pe întreg parcursul ciclului gimnazial.</a:t>
            </a:r>
            <a:endParaRPr lang="en-US" sz="4000" dirty="0">
              <a:solidFill>
                <a:prstClr val="black">
                  <a:lumMod val="75000"/>
                  <a:lumOff val="25000"/>
                </a:prstClr>
              </a:solidFill>
              <a:latin typeface="Trebuchet MS"/>
            </a:endParaRPr>
          </a:p>
          <a:p>
            <a:endParaRPr lang="en-US" sz="4000" dirty="0"/>
          </a:p>
        </p:txBody>
      </p:sp>
      <p:sp>
        <p:nvSpPr>
          <p:cNvPr id="3" name="Title 2"/>
          <p:cNvSpPr>
            <a:spLocks noGrp="1"/>
          </p:cNvSpPr>
          <p:nvPr>
            <p:ph type="title"/>
          </p:nvPr>
        </p:nvSpPr>
        <p:spPr/>
        <p:txBody>
          <a:bodyPr/>
          <a:lstStyle/>
          <a:p>
            <a:r>
              <a:rPr lang="ro-RO" sz="4000" dirty="0" smtClean="0">
                <a:solidFill>
                  <a:prstClr val="black">
                    <a:lumMod val="75000"/>
                    <a:lumOff val="25000"/>
                  </a:prstClr>
                </a:solidFill>
                <a:effectLst/>
                <a:latin typeface="Trebuchet MS"/>
                <a:ea typeface="+mn-ea"/>
                <a:cs typeface="+mn-cs"/>
              </a:rPr>
              <a:t>Competenţe </a:t>
            </a:r>
            <a:r>
              <a:rPr lang="ro-RO" sz="4000" dirty="0">
                <a:solidFill>
                  <a:prstClr val="black">
                    <a:lumMod val="75000"/>
                    <a:lumOff val="25000"/>
                  </a:prstClr>
                </a:solidFill>
                <a:effectLst/>
                <a:latin typeface="Trebuchet MS"/>
                <a:ea typeface="+mn-ea"/>
                <a:cs typeface="+mn-cs"/>
              </a:rPr>
              <a:t>generale</a:t>
            </a:r>
            <a:endParaRPr lang="en-US" dirty="0"/>
          </a:p>
        </p:txBody>
      </p:sp>
    </p:spTree>
    <p:extLst>
      <p:ext uri="{BB962C8B-B14F-4D97-AF65-F5344CB8AC3E}">
        <p14:creationId xmlns:p14="http://schemas.microsoft.com/office/powerpoint/2010/main" val="268682628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0</TotalTime>
  <Words>1472</Words>
  <Application>Microsoft Office PowerPoint</Application>
  <PresentationFormat>On-screen Show (4:3)</PresentationFormat>
  <Paragraphs>78</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Concourse</vt:lpstr>
      <vt:lpstr>Programa școlară pentru Limba modernă clasa a V-a Noutăți</vt:lpstr>
      <vt:lpstr>Principalele elemente de noutate ale programelor școlare de limbi moderne pentru ciclul gimnazial, aprobate prin  OMEN nr. 3393/28.02.2017</vt:lpstr>
      <vt:lpstr>Principalele elemente de noutate ale programelor școlare de limbi moderne pentru ciclul gimnazial, aprobate prin  OMEN nr. 3393/28.02.2017</vt:lpstr>
      <vt:lpstr>Principalele elemente de noutate ale programelor școlare de limbi moderne pentru ciclul gimnazial, aprobate prin  OMEN nr. 3393/28.02.2017</vt:lpstr>
      <vt:lpstr>Principalele elemente de noutate ale programelor școlare de limbi moderne pentru ciclul gimnazial, aprobate prin  OMEN nr. 3393/28.02.2017</vt:lpstr>
      <vt:lpstr>Principalele elemente de noutate ale programelor școlare de limbi moderne pentru ciclul gimnazial, aprobate prin  OMEN nr. 3393/28.02.2017</vt:lpstr>
      <vt:lpstr>Principalele elemente de noutate ale programelor școlare de limbi moderne pentru ciclul gimnazial, aprobate prin  OMEN nr. 3393/28.02.2017</vt:lpstr>
      <vt:lpstr>Structura programei şcolare</vt:lpstr>
      <vt:lpstr>Competenţe generale</vt:lpstr>
      <vt:lpstr>Competenţe specifice</vt:lpstr>
      <vt:lpstr>PowerPoint Presentation</vt:lpstr>
      <vt:lpstr>Activităţi de învăţare</vt:lpstr>
      <vt:lpstr>Sugestii metodologice</vt:lpstr>
      <vt:lpstr>Planificări</vt:lpstr>
      <vt:lpstr>PowerPoint Presentation</vt:lpstr>
      <vt:lpstr>PowerPoint Presentation</vt:lpstr>
      <vt:lpstr>PowerPoint Presentation</vt:lpstr>
      <vt:lpstr>PowerPoint Presentation</vt:lpstr>
      <vt:lpstr>PowerPoint Presentation</vt:lpstr>
      <vt:lpstr>Unitate de învăţare</vt:lpstr>
      <vt:lpstr>PowerPoint Presentation</vt:lpstr>
      <vt:lpstr>PowerPoint Presentation</vt:lpstr>
      <vt:lpstr>PowerPoint Presentation</vt:lpstr>
      <vt:lpstr>EVALUAREA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Global Solutions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Programa școlară pentru Limba modernă clasa a V-a Noutăți</dc:title>
  <dc:creator>Cismaru, Mihai</dc:creator>
  <cp:lastModifiedBy>Cismaru, Mihai</cp:lastModifiedBy>
  <cp:revision>21</cp:revision>
  <dcterms:created xsi:type="dcterms:W3CDTF">2017-09-17T08:23:36Z</dcterms:created>
  <dcterms:modified xsi:type="dcterms:W3CDTF">2017-09-17T14:08:53Z</dcterms:modified>
</cp:coreProperties>
</file>