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6" r:id="rId16"/>
    <p:sldId id="277" r:id="rId17"/>
    <p:sldId id="280" r:id="rId18"/>
    <p:sldId id="281" r:id="rId19"/>
    <p:sldId id="270" r:id="rId20"/>
    <p:sldId id="271" r:id="rId21"/>
    <p:sldId id="282" r:id="rId2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83" d="100"/>
          <a:sy n="83" d="100"/>
        </p:scale>
        <p:origin x="-1416" y="-7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ectangle 11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3" name="Rounded Rectangle 12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295400" y="3200400"/>
            <a:ext cx="6400800" cy="1600200"/>
          </a:xfrm>
        </p:spPr>
        <p:txBody>
          <a:bodyPr/>
          <a:lstStyle>
            <a:lvl1pPr marL="0" indent="0" algn="ctr">
              <a:buNone/>
              <a:defRPr sz="2600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 lIns="0" tIns="0" rIns="0" bIns="0">
            <a:noAutofit/>
          </a:bodyPr>
          <a:lstStyle>
            <a:lvl1pPr>
              <a:defRPr sz="1400">
                <a:solidFill>
                  <a:srgbClr val="FFFFFF"/>
                </a:solidFill>
              </a:defRPr>
            </a:lvl1pPr>
          </a:lstStyle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  <p:sp>
        <p:nvSpPr>
          <p:cNvPr id="7" name="Rectangle 6"/>
          <p:cNvSpPr/>
          <p:nvPr/>
        </p:nvSpPr>
        <p:spPr>
          <a:xfrm>
            <a:off x="62931" y="1449303"/>
            <a:ext cx="9021537" cy="1527349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62931" y="1396720"/>
            <a:ext cx="9021537" cy="120580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62931" y="2976649"/>
            <a:ext cx="9021537" cy="110532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57200" y="1505930"/>
            <a:ext cx="8229600" cy="1470025"/>
          </a:xfrm>
        </p:spPr>
        <p:txBody>
          <a:bodyPr anchor="ctr"/>
          <a:lstStyle>
            <a:lvl1pPr algn="ctr">
              <a:defRPr lang="en-US" dirty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1"/>
            <a:ext cx="201168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4400" y="274640"/>
            <a:ext cx="55626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777240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10" name="Rounded Rectangle 9"/>
          <p:cNvSpPr/>
          <p:nvPr/>
        </p:nvSpPr>
        <p:spPr>
          <a:xfrm>
            <a:off x="65313" y="69755"/>
            <a:ext cx="9013372" cy="6692201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3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952500"/>
            <a:ext cx="7772400" cy="1362075"/>
          </a:xfrm>
        </p:spPr>
        <p:txBody>
          <a:bodyPr anchor="b" anchorCtr="0"/>
          <a:lstStyle>
            <a:lvl1pPr algn="l">
              <a:buNone/>
              <a:defRPr sz="4000" b="0" cap="none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547938"/>
            <a:ext cx="7772400" cy="1338262"/>
          </a:xfrm>
        </p:spPr>
        <p:txBody>
          <a:bodyPr anchor="t" anchorCtr="0"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800100" y="6172200"/>
            <a:ext cx="4000500" cy="457200"/>
          </a:xfrm>
        </p:spPr>
        <p:txBody>
          <a:bodyPr/>
          <a:lstStyle/>
          <a:p>
            <a:endParaRPr lang="de-AT"/>
          </a:p>
        </p:txBody>
      </p:sp>
      <p:sp>
        <p:nvSpPr>
          <p:cNvPr id="7" name="Rectangle 6"/>
          <p:cNvSpPr/>
          <p:nvPr/>
        </p:nvSpPr>
        <p:spPr>
          <a:xfrm flipV="1">
            <a:off x="69412" y="2376830"/>
            <a:ext cx="9013515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9146" y="2341475"/>
            <a:ext cx="9013781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8306" y="2468880"/>
            <a:ext cx="9014621" cy="45720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91440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933950" y="1447800"/>
            <a:ext cx="3749040" cy="45720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953000" y="1447800"/>
            <a:ext cx="3733800" cy="762000"/>
          </a:xfrm>
          <a:noFill/>
          <a:ln w="12700" cap="sq" cmpd="sng" algn="ctr">
            <a:noFill/>
            <a:prstDash val="solid"/>
          </a:ln>
        </p:spPr>
        <p:txBody>
          <a:bodyPr lIns="91440" anchor="b" anchorCtr="0">
            <a:noAutofit/>
          </a:bodyPr>
          <a:lstStyle>
            <a:lvl1pPr marL="0" indent="0">
              <a:buNone/>
              <a:defRPr sz="2400" b="1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  <p:sp>
        <p:nvSpPr>
          <p:cNvPr id="11" name="Content Placeholder 10"/>
          <p:cNvSpPr>
            <a:spLocks noGrp="1"/>
          </p:cNvSpPr>
          <p:nvPr>
            <p:ph sz="half" idx="2"/>
          </p:nvPr>
        </p:nvSpPr>
        <p:spPr>
          <a:xfrm>
            <a:off x="9144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half" idx="4"/>
          </p:nvPr>
        </p:nvSpPr>
        <p:spPr>
          <a:xfrm>
            <a:off x="4953000" y="2247900"/>
            <a:ext cx="3733800" cy="38862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9" name="Rounded Rectangle 8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273050"/>
            <a:ext cx="7772400" cy="1143000"/>
          </a:xfrm>
        </p:spPr>
        <p:txBody>
          <a:bodyPr anchor="b" anchorCtr="0"/>
          <a:lstStyle>
            <a:lvl1pPr algn="l">
              <a:buNone/>
              <a:defRPr sz="40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914400" y="1600200"/>
            <a:ext cx="1905000" cy="4495800"/>
          </a:xfrm>
        </p:spPr>
        <p:txBody>
          <a:bodyPr/>
          <a:lstStyle>
            <a:lvl1pPr marL="0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"/>
          </p:nvPr>
        </p:nvSpPr>
        <p:spPr>
          <a:xfrm>
            <a:off x="2971800" y="1600200"/>
            <a:ext cx="5715000" cy="4495800"/>
          </a:xfrm>
        </p:spPr>
        <p:txBody>
          <a:bodyPr vert="horz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4900550"/>
            <a:ext cx="7315200" cy="522288"/>
          </a:xfrm>
        </p:spPr>
        <p:txBody>
          <a:bodyPr anchor="ctr">
            <a:noAutofit/>
          </a:bodyPr>
          <a:lstStyle>
            <a:lvl1pPr algn="l">
              <a:buNone/>
              <a:defRPr sz="28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5445825"/>
            <a:ext cx="7315200" cy="685800"/>
          </a:xfrm>
        </p:spPr>
        <p:txBody>
          <a:bodyPr/>
          <a:lstStyle>
            <a:lvl1pPr marL="0" indent="0">
              <a:buFontTx/>
              <a:buNone/>
              <a:defRPr sz="16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914400" y="6172200"/>
            <a:ext cx="3886200" cy="457200"/>
          </a:xfrm>
        </p:spPr>
        <p:txBody>
          <a:bodyPr/>
          <a:lstStyle/>
          <a:p>
            <a:endParaRPr lang="de-A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146304" y="6208776"/>
            <a:ext cx="457200" cy="457200"/>
          </a:xfrm>
        </p:spPr>
        <p:txBody>
          <a:bodyPr/>
          <a:lstStyle/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  <p:sp>
        <p:nvSpPr>
          <p:cNvPr id="11" name="Rectangle 10"/>
          <p:cNvSpPr/>
          <p:nvPr/>
        </p:nvSpPr>
        <p:spPr>
          <a:xfrm flipV="1">
            <a:off x="68307" y="4683555"/>
            <a:ext cx="9006840" cy="9144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>
          <a:xfrm>
            <a:off x="68508" y="4650474"/>
            <a:ext cx="9006639" cy="45719"/>
          </a:xfrm>
          <a:prstGeom prst="rect">
            <a:avLst/>
          </a:prstGeom>
          <a:solidFill>
            <a:schemeClr val="accent1">
              <a:tint val="60000"/>
            </a:schemeClr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Rectangle 12"/>
          <p:cNvSpPr/>
          <p:nvPr/>
        </p:nvSpPr>
        <p:spPr>
          <a:xfrm>
            <a:off x="68510" y="4773224"/>
            <a:ext cx="9006637" cy="48807"/>
          </a:xfrm>
          <a:prstGeom prst="rect">
            <a:avLst/>
          </a:prstGeom>
          <a:solidFill>
            <a:schemeClr val="accent5"/>
          </a:solidFill>
          <a:ln w="19050" cap="sq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68308" y="66675"/>
            <a:ext cx="9001873" cy="4581525"/>
          </a:xfrm>
          <a:prstGeom prst="round2SameRect">
            <a:avLst>
              <a:gd name="adj1" fmla="val 7101"/>
              <a:gd name="adj2" fmla="val 0"/>
            </a:avLst>
          </a:prstGeom>
          <a:solidFill>
            <a:schemeClr val="bg2"/>
          </a:solidFill>
          <a:ln w="6350">
            <a:solidFill>
              <a:schemeClr val="tx1"/>
            </a:solidFill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rgbClr val="FFFFFF"/>
          </a:solidFill>
          <a:ln w="1270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 useBgFill="1">
        <p:nvSpPr>
          <p:cNvPr id="8" name="Rounded Rectangle 7"/>
          <p:cNvSpPr/>
          <p:nvPr/>
        </p:nvSpPr>
        <p:spPr>
          <a:xfrm>
            <a:off x="64008" y="69755"/>
            <a:ext cx="9013372" cy="6693408"/>
          </a:xfrm>
          <a:prstGeom prst="roundRect">
            <a:avLst>
              <a:gd name="adj" fmla="val 4929"/>
            </a:avLst>
          </a:prstGeom>
          <a:ln w="6350" cap="sq" cmpd="sng" algn="ctr">
            <a:solidFill>
              <a:schemeClr val="tx1">
                <a:alpha val="100000"/>
              </a:schemeClr>
            </a:solidFill>
            <a:prstDash val="solid"/>
          </a:ln>
          <a:effectLst/>
        </p:spPr>
        <p:style>
          <a:lnRef idx="3">
            <a:schemeClr val="lt1"/>
          </a:lnRef>
          <a:fillRef idx="1001">
            <a:schemeClr val="l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914400" y="274638"/>
            <a:ext cx="7772400" cy="1143000"/>
          </a:xfrm>
          <a:prstGeom prst="rect">
            <a:avLst/>
          </a:prstGeom>
        </p:spPr>
        <p:txBody>
          <a:bodyPr bIns="91440" anchor="b" anchorCtr="0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914400" y="1447800"/>
            <a:ext cx="7772400" cy="4572000"/>
          </a:xfrm>
          <a:prstGeom prst="rect">
            <a:avLst/>
          </a:prstGeom>
        </p:spPr>
        <p:txBody>
          <a:bodyPr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172200" y="6191250"/>
            <a:ext cx="2476500" cy="476250"/>
          </a:xfrm>
          <a:prstGeom prst="rect">
            <a:avLst/>
          </a:prstGeom>
        </p:spPr>
        <p:txBody>
          <a:bodyPr anchor="ctr" anchorCtr="0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680275E4-DDE0-4BC0-9FB7-24674E8068D9}" type="datetimeFigureOut">
              <a:rPr lang="de-AT" smtClean="0"/>
              <a:pPr/>
              <a:t>18.09.2017</a:t>
            </a:fld>
            <a:endParaRPr lang="de-A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914400" y="6172200"/>
            <a:ext cx="3962400" cy="457200"/>
          </a:xfrm>
          <a:prstGeom prst="rect">
            <a:avLst/>
          </a:prstGeom>
        </p:spPr>
        <p:txBody>
          <a:bodyPr anchor="ctr" anchorCtr="0"/>
          <a:lstStyle>
            <a:lvl1pPr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de-AT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146304" y="6210300"/>
            <a:ext cx="457200" cy="457200"/>
          </a:xfrm>
          <a:prstGeom prst="ellipse">
            <a:avLst/>
          </a:prstGeom>
          <a:solidFill>
            <a:schemeClr val="accent1"/>
          </a:solidFill>
        </p:spPr>
        <p:txBody>
          <a:bodyPr wrap="none" lIns="0" tIns="0" rIns="0" bIns="0" anchor="ctr" anchorCtr="1">
            <a:noAutofit/>
          </a:bodyPr>
          <a:lstStyle>
            <a:lvl1pPr algn="ctr" eaLnBrk="1" latinLnBrk="0" hangingPunct="1">
              <a:defRPr kumimoji="0" sz="1400">
                <a:solidFill>
                  <a:srgbClr val="FFFFFF"/>
                </a:solidFill>
                <a:latin typeface="+mj-lt"/>
                <a:ea typeface="+mj-ea"/>
                <a:cs typeface="+mj-cs"/>
              </a:defRPr>
            </a:lvl1pPr>
          </a:lstStyle>
          <a:p>
            <a:fld id="{4421D85E-9563-4D56-9701-49B17D6064F6}" type="slidenum">
              <a:rPr lang="de-AT" smtClean="0"/>
              <a:pPr/>
              <a:t>‹#›</a:t>
            </a:fld>
            <a:endParaRPr lang="de-AT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580"/>
        </a:spcBef>
        <a:buClr>
          <a:schemeClr val="accent1"/>
        </a:buClr>
        <a:buSzPct val="8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548640" indent="-228600" algn="l" rtl="0" eaLnBrk="1" latinLnBrk="0" hangingPunct="1">
        <a:spcBef>
          <a:spcPts val="370"/>
        </a:spcBef>
        <a:buClr>
          <a:schemeClr val="accent2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8229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SzPct val="8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97280" indent="-228600" algn="l" rtl="0" eaLnBrk="1" latinLnBrk="0" hangingPunct="1">
        <a:spcBef>
          <a:spcPts val="370"/>
        </a:spcBef>
        <a:buClr>
          <a:schemeClr val="accent3"/>
        </a:buClr>
        <a:buSzPct val="8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70"/>
        </a:spcBef>
        <a:buClr>
          <a:schemeClr val="accent3"/>
        </a:buClr>
        <a:buFontTx/>
        <a:buChar char="o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645920" indent="-228600" algn="l" rtl="0" eaLnBrk="1" latinLnBrk="0" hangingPunct="1">
        <a:spcBef>
          <a:spcPts val="370"/>
        </a:spcBef>
        <a:buClr>
          <a:schemeClr val="accent3"/>
        </a:buClr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228600" algn="l" rtl="0" eaLnBrk="1" latinLnBrk="0" hangingPunct="1">
        <a:spcBef>
          <a:spcPts val="370"/>
        </a:spcBef>
        <a:buClr>
          <a:schemeClr val="accent2"/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228600" algn="l" rtl="0" eaLnBrk="1" latinLnBrk="0" hangingPunct="1">
        <a:spcBef>
          <a:spcPts val="370"/>
        </a:spcBef>
        <a:buClr>
          <a:schemeClr val="accent1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228600" algn="l" rtl="0" eaLnBrk="1" latinLnBrk="0" hangingPunct="1">
        <a:spcBef>
          <a:spcPts val="370"/>
        </a:spcBef>
        <a:buClr>
          <a:schemeClr val="accent2">
            <a:tint val="60000"/>
          </a:schemeClr>
        </a:buClr>
        <a:buChar char="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10000"/>
          </a:bodyPr>
          <a:lstStyle/>
          <a:p>
            <a:pPr lvl="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</a:pPr>
            <a:r>
              <a:rPr lang="en-US" sz="4300" cap="all" dirty="0" smtClean="0">
                <a:solidFill>
                  <a:prstClr val="black"/>
                </a:solidFill>
                <a:latin typeface="Tw Cen MT" panose="020B0602020104020603"/>
              </a:rPr>
              <a:t>PENTRU</a:t>
            </a:r>
          </a:p>
          <a:p>
            <a:pPr lvl="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</a:pPr>
            <a:r>
              <a:rPr lang="ro-RO" sz="4300" cap="all" dirty="0" smtClean="0">
                <a:solidFill>
                  <a:prstClr val="black"/>
                </a:solidFill>
                <a:latin typeface="Tw Cen MT" panose="020B0602020104020603"/>
              </a:rPr>
              <a:t>Limbi </a:t>
            </a:r>
            <a:r>
              <a:rPr lang="ro-RO" sz="4300" cap="all" dirty="0">
                <a:solidFill>
                  <a:prstClr val="black"/>
                </a:solidFill>
                <a:latin typeface="Tw Cen MT" panose="020B0602020104020603"/>
              </a:rPr>
              <a:t>moderne</a:t>
            </a:r>
            <a:endParaRPr lang="en-US" sz="4300" cap="all" dirty="0">
              <a:solidFill>
                <a:prstClr val="black"/>
              </a:solidFill>
              <a:latin typeface="Tw Cen MT" panose="020B0602020104020603"/>
            </a:endParaRPr>
          </a:p>
          <a:p>
            <a:endParaRPr lang="de-A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ro-RO" sz="4300" cap="all" dirty="0">
                <a:solidFill>
                  <a:prstClr val="black"/>
                </a:solidFill>
                <a:latin typeface="Tw Cen MT" panose="020B0602020104020603"/>
              </a:rPr>
              <a:t>NOUL CONCEPT</a:t>
            </a:r>
            <a:br>
              <a:rPr lang="ro-RO" sz="4300" cap="all" dirty="0">
                <a:solidFill>
                  <a:prstClr val="black"/>
                </a:solidFill>
                <a:latin typeface="Tw Cen MT" panose="020B0602020104020603"/>
              </a:rPr>
            </a:br>
            <a:r>
              <a:rPr lang="ro-RO" sz="4300" cap="all" dirty="0">
                <a:solidFill>
                  <a:prstClr val="black"/>
                </a:solidFill>
                <a:latin typeface="Tw Cen MT" panose="020B0602020104020603"/>
              </a:rPr>
              <a:t>al programelor școlare</a:t>
            </a:r>
            <a:endParaRPr lang="de-AT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2580703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slow" p14:dur="800">
        <p:circle/>
      </p:transition>
    </mc:Choice>
    <mc:Fallback>
      <p:transition spd="slow">
        <p:circle/>
      </p:transition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progresia și </a:t>
            </a:r>
            <a:r>
              <a:rPr lang="ro-RO" sz="3600" cap="all" dirty="0" err="1">
                <a:solidFill>
                  <a:prstClr val="black"/>
                </a:solidFill>
                <a:latin typeface="Tw Cen MT" panose="020B0602020104020603"/>
              </a:rPr>
              <a:t>interrelaționarea</a:t>
            </a:r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 competențelor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0" lvl="0" indent="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None/>
            </a:pPr>
            <a:r>
              <a:rPr lang="ro-RO" sz="3200" cap="all" dirty="0" smtClean="0">
                <a:solidFill>
                  <a:prstClr val="black"/>
                </a:solidFill>
                <a:latin typeface="Tw Cen MT" panose="020B0602020104020603"/>
              </a:rPr>
              <a:t> </a:t>
            </a:r>
            <a:r>
              <a:rPr lang="ro-RO" sz="3200" b="1" cap="all" dirty="0">
                <a:solidFill>
                  <a:prstClr val="black"/>
                </a:solidFill>
                <a:latin typeface="Tw Cen MT" panose="020B0602020104020603"/>
              </a:rPr>
              <a:t>prin funcția comunicativă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Orientarea și evaluarea reacției </a:t>
            </a:r>
            <a:r>
              <a:rPr lang="ro-RO" sz="3200" cap="all" dirty="0" smtClean="0">
                <a:solidFill>
                  <a:prstClr val="black"/>
                </a:solidFill>
                <a:latin typeface="Tw Cen MT" panose="020B0602020104020603"/>
              </a:rPr>
              <a:t>verbale/non-verbale; </a:t>
            </a:r>
            <a:endParaRPr lang="ro-RO" sz="3200" cap="all" dirty="0">
              <a:solidFill>
                <a:prstClr val="black"/>
              </a:solidFill>
              <a:latin typeface="Tw Cen MT" panose="020B0602020104020603"/>
            </a:endParaRP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Selectarea faptelor, </a:t>
            </a:r>
            <a:r>
              <a:rPr lang="ro-RO" sz="3200" cap="all" dirty="0" smtClean="0">
                <a:solidFill>
                  <a:prstClr val="black"/>
                </a:solidFill>
                <a:latin typeface="Tw Cen MT" panose="020B0602020104020603"/>
              </a:rPr>
              <a:t>ideilor;</a:t>
            </a:r>
            <a:endParaRPr lang="ro-RO" sz="3200" cap="all" dirty="0">
              <a:solidFill>
                <a:prstClr val="black"/>
              </a:solidFill>
              <a:latin typeface="Tw Cen MT" panose="020B0602020104020603"/>
            </a:endParaRP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Combinarea faptelor, </a:t>
            </a:r>
            <a:r>
              <a:rPr lang="ro-RO" sz="3200" cap="all" dirty="0" smtClean="0">
                <a:solidFill>
                  <a:prstClr val="black"/>
                </a:solidFill>
                <a:latin typeface="Tw Cen MT" panose="020B0602020104020603"/>
              </a:rPr>
              <a:t>ideilor; </a:t>
            </a:r>
            <a:endParaRPr lang="ro-RO" sz="3200" cap="all" dirty="0">
              <a:solidFill>
                <a:prstClr val="black"/>
              </a:solidFill>
              <a:latin typeface="Tw Cen MT" panose="020B0602020104020603"/>
            </a:endParaRP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Formularea unui </a:t>
            </a:r>
            <a:r>
              <a:rPr lang="ro-RO" sz="3200" cap="all" dirty="0" smtClean="0">
                <a:solidFill>
                  <a:prstClr val="black"/>
                </a:solidFill>
                <a:latin typeface="Tw Cen MT" panose="020B0602020104020603"/>
              </a:rPr>
              <a:t>răspuns. </a:t>
            </a:r>
            <a:endParaRPr lang="ro-RO" sz="3200" cap="all" dirty="0">
              <a:solidFill>
                <a:prstClr val="black"/>
              </a:solidFill>
              <a:latin typeface="Tw Cen MT" panose="020B0602020104020603"/>
            </a:endParaRPr>
          </a:p>
          <a:p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xmlns="" val="335647341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 lnSpcReduction="20000"/>
          </a:bodyPr>
          <a:lstStyle/>
          <a:p>
            <a:pPr marL="0" lvl="0" indent="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None/>
            </a:pPr>
            <a:r>
              <a:rPr lang="ro-RO" sz="3200" b="1" cap="all" dirty="0">
                <a:solidFill>
                  <a:prstClr val="black"/>
                </a:solidFill>
                <a:latin typeface="Tw Cen MT" panose="020B0602020104020603"/>
              </a:rPr>
              <a:t>Prin</a:t>
            </a: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 </a:t>
            </a:r>
            <a:r>
              <a:rPr lang="ro-RO" sz="3200" b="1" cap="all" dirty="0">
                <a:solidFill>
                  <a:prstClr val="black"/>
                </a:solidFill>
                <a:latin typeface="Tw Cen MT" panose="020B0602020104020603"/>
              </a:rPr>
              <a:t>Proiectarea didactică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Adaptarea </a:t>
            </a:r>
            <a:r>
              <a:rPr lang="ro-RO" sz="2800" cap="all" dirty="0" smtClean="0">
                <a:solidFill>
                  <a:prstClr val="black"/>
                </a:solidFill>
                <a:latin typeface="Tw Cen MT" panose="020B0602020104020603"/>
              </a:rPr>
              <a:t>strategiei </a:t>
            </a: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la scopul comunicării;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Relaționarea competențelor în scopul comunicării;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Adecvarea situației de comunicare și contextualizarea comunicării;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Realizarea strategiilor didactice (predare – evaluare) pentru obținerea achizițiilor de cunoaștere</a:t>
            </a:r>
            <a:r>
              <a:rPr lang="ro-RO" sz="1400" cap="all" dirty="0">
                <a:solidFill>
                  <a:prstClr val="black"/>
                </a:solidFill>
                <a:latin typeface="Tw Cen MT" panose="020B0602020104020603"/>
              </a:rPr>
              <a:t>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135061364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Unitatea de învățare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Relaționarea conținutului cu Competențele;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RELAȚIONAREA </a:t>
            </a:r>
            <a:r>
              <a:rPr lang="ro-RO" sz="2800" cap="all" dirty="0" err="1">
                <a:solidFill>
                  <a:prstClr val="black"/>
                </a:solidFill>
                <a:latin typeface="Tw Cen MT" panose="020B0602020104020603"/>
              </a:rPr>
              <a:t>COMPETENȚELOr</a:t>
            </a: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 cu  funcțiile comunicării și elementele de construcție a acestora;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Vizibilitatea progresiei competenței prin valorificarea conținutului și adecvarea activităților de predare - învățare – evaluare</a:t>
            </a:r>
            <a:r>
              <a:rPr lang="ro-RO" sz="2000" cap="all" dirty="0">
                <a:solidFill>
                  <a:prstClr val="black"/>
                </a:solidFill>
                <a:latin typeface="Tw Cen MT" panose="020B0602020104020603"/>
              </a:rPr>
              <a:t>.</a:t>
            </a:r>
            <a:endParaRPr lang="en-US" sz="2000" cap="all" dirty="0">
              <a:solidFill>
                <a:prstClr val="black"/>
              </a:solidFill>
              <a:latin typeface="Tw Cen MT" panose="020B0602020104020603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97984255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Activități de învățare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Valorificarea și Relaționarea cunoștințelor și achizițiilor culturale ale elevilor cu procesul învățării/evaluării;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activități de învățare aplicate, actualizate, racordate la cultura și interesele cognitive ale </a:t>
            </a:r>
            <a:r>
              <a:rPr lang="en-US" sz="2800" cap="all" dirty="0" smtClean="0">
                <a:solidFill>
                  <a:prstClr val="black"/>
                </a:solidFill>
                <a:latin typeface="Tw Cen MT" panose="020B0602020104020603"/>
              </a:rPr>
              <a:t>ELEVI</a:t>
            </a:r>
            <a:r>
              <a:rPr lang="ro-RO" sz="2800" cap="all" dirty="0" smtClean="0">
                <a:solidFill>
                  <a:prstClr val="black"/>
                </a:solidFill>
                <a:latin typeface="Tw Cen MT" panose="020B0602020104020603"/>
              </a:rPr>
              <a:t>lor</a:t>
            </a: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, prin care se stimulează creativitatea și exprimarea opiniei personale; </a:t>
            </a:r>
            <a:endParaRPr lang="en-US" sz="2800" cap="all" dirty="0">
              <a:solidFill>
                <a:prstClr val="black"/>
              </a:solidFill>
              <a:latin typeface="Tw Cen MT" panose="020B0602020104020603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21883548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Oferirea de exemple de activități de învățare și evaluare centrate pe competențe multiple; </a:t>
            </a:r>
            <a:endParaRPr lang="en-US" sz="3200" cap="all" dirty="0">
              <a:solidFill>
                <a:prstClr val="black"/>
              </a:solidFill>
              <a:latin typeface="Tw Cen MT" panose="020B0602020104020603"/>
            </a:endParaRP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Utilizarea instrumentelor de informare moderne folosite frecvent de generația actuală.</a:t>
            </a:r>
            <a:endParaRPr lang="en-US" sz="3200" cap="all" dirty="0">
              <a:solidFill>
                <a:prstClr val="black"/>
              </a:solidFill>
              <a:latin typeface="Tw Cen MT" panose="020B0602020104020603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47455325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z="3600" cap="all" dirty="0">
                <a:solidFill>
                  <a:prstClr val="black"/>
                </a:solidFill>
                <a:latin typeface="Tw Cen MT"/>
              </a:rPr>
              <a:t>Tipuri de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activitati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600" cap="all" dirty="0" smtClean="0">
                <a:solidFill>
                  <a:prstClr val="black"/>
                </a:solidFill>
                <a:latin typeface="Tw Cen MT"/>
              </a:rPr>
              <a:t>–</a:t>
            </a:r>
            <a:r>
              <a:rPr lang="en-US" sz="3600" cap="all" dirty="0" smtClean="0">
                <a:solidFill>
                  <a:prstClr val="black"/>
                </a:solidFill>
                <a:latin typeface="Tw Cen MT"/>
              </a:rPr>
              <a:t>L1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Autofit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800" cap="all" dirty="0">
                <a:solidFill>
                  <a:prstClr val="black"/>
                </a:solidFill>
                <a:latin typeface="Tw Cen MT"/>
              </a:rPr>
              <a:t>Get out of the labyrinth! (1.2);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800" cap="all" dirty="0">
                <a:solidFill>
                  <a:prstClr val="black"/>
                </a:solidFill>
                <a:latin typeface="Tw Cen MT"/>
              </a:rPr>
              <a:t> Santa/Batman …… is coming to dinner…. What do you choose for the menu?(2.3);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800" cap="all" dirty="0">
                <a:solidFill>
                  <a:prstClr val="black"/>
                </a:solidFill>
                <a:latin typeface="Tw Cen MT"/>
              </a:rPr>
              <a:t>Get on the right plane/train/bus…! (3.4);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800" cap="all" dirty="0">
                <a:solidFill>
                  <a:prstClr val="black"/>
                </a:solidFill>
                <a:latin typeface="Tw Cen MT"/>
              </a:rPr>
              <a:t>Put me on the market! (4.1);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800" cap="all" dirty="0">
                <a:solidFill>
                  <a:prstClr val="black"/>
                </a:solidFill>
                <a:latin typeface="Tw Cen MT"/>
              </a:rPr>
              <a:t>My father’s extravagant hobby (4.2);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800" cap="all" dirty="0">
                <a:solidFill>
                  <a:prstClr val="black"/>
                </a:solidFill>
                <a:latin typeface="Tw Cen MT"/>
              </a:rPr>
              <a:t> Make a wish and send it to Merlin, the wizard (4.3); </a:t>
            </a: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xmlns="" val="391915331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z="3600" cap="all" dirty="0">
                <a:solidFill>
                  <a:prstClr val="black"/>
                </a:solidFill>
                <a:latin typeface="Tw Cen MT"/>
              </a:rPr>
              <a:t>Tipuri de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activitati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– l2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92500"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400" cap="all" dirty="0">
                <a:solidFill>
                  <a:prstClr val="black"/>
                </a:solidFill>
                <a:latin typeface="Tw Cen MT"/>
              </a:rPr>
              <a:t>Cartoon characters (Students identify the characters and make them introduce themselves) (1.3);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400" i="1" cap="all" dirty="0">
                <a:solidFill>
                  <a:prstClr val="black"/>
                </a:solidFill>
                <a:latin typeface="Tw Cen MT"/>
              </a:rPr>
              <a:t>Guess the character! </a:t>
            </a:r>
            <a:r>
              <a:rPr lang="en-US" sz="2400" cap="all" dirty="0">
                <a:solidFill>
                  <a:prstClr val="black"/>
                </a:solidFill>
                <a:latin typeface="Tw Cen MT"/>
              </a:rPr>
              <a:t>(Pantomime verbalization) (2.2);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400" i="1" cap="all" dirty="0">
                <a:solidFill>
                  <a:prstClr val="black"/>
                </a:solidFill>
                <a:latin typeface="Tw Cen MT"/>
              </a:rPr>
              <a:t>Make up your own calendar</a:t>
            </a:r>
            <a:r>
              <a:rPr lang="en-US" sz="2400" cap="all" dirty="0">
                <a:solidFill>
                  <a:prstClr val="black"/>
                </a:solidFill>
                <a:latin typeface="Tw Cen MT"/>
              </a:rPr>
              <a:t>! (You want to make your own photo calendar. Place the pictures (A-H) in the right month. Write the letter of the picture in the box provided for the month). (3.4, 4.1)</a:t>
            </a:r>
            <a:r>
              <a:rPr lang="ro-RO" sz="2400" cap="all" dirty="0">
                <a:solidFill>
                  <a:prstClr val="black"/>
                </a:solidFill>
                <a:latin typeface="Tw Cen MT"/>
              </a:rPr>
              <a:t>;</a:t>
            </a:r>
            <a:endParaRPr lang="en-US" sz="2400" cap="all" dirty="0">
              <a:solidFill>
                <a:prstClr val="black"/>
              </a:solidFill>
              <a:latin typeface="Tw Cen MT"/>
            </a:endParaRP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400" cap="all" dirty="0">
                <a:solidFill>
                  <a:prstClr val="black"/>
                </a:solidFill>
                <a:latin typeface="Tw Cen MT"/>
              </a:rPr>
              <a:t>Write a birthday card to Santa/ Easter Bunny/ cartoon characters! (4.1);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endParaRPr lang="en-US" sz="2000" cap="all" dirty="0">
              <a:solidFill>
                <a:prstClr val="black"/>
              </a:solidFill>
              <a:latin typeface="Tw Cen MT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219454751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Cloze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passages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Collaborative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dialogues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Mix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and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match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Text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to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graphic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and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back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again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;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Think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–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write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–pair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and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share</a:t>
            </a:r>
            <a:endParaRPr lang="ro-RO" sz="3200" cap="all" dirty="0">
              <a:solidFill>
                <a:prstClr val="black"/>
              </a:solidFill>
              <a:latin typeface="Tw Cen MT"/>
            </a:endParaRP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Story </a:t>
            </a:r>
            <a:r>
              <a:rPr lang="ro-RO" sz="3200" cap="all" dirty="0" err="1">
                <a:solidFill>
                  <a:prstClr val="black"/>
                </a:solidFill>
                <a:latin typeface="Tw Cen MT"/>
              </a:rPr>
              <a:t>maps</a:t>
            </a:r>
            <a:r>
              <a:rPr lang="ro-RO" sz="32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349311647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Content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learning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logs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Person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of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the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week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Roving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charts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Word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picture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bank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Inside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–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outside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the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3600" cap="all" dirty="0" err="1">
                <a:solidFill>
                  <a:prstClr val="black"/>
                </a:solidFill>
                <a:latin typeface="Tw Cen MT"/>
              </a:rPr>
              <a:t>circle</a:t>
            </a:r>
            <a:r>
              <a:rPr lang="ro-RO" sz="3600" cap="all" dirty="0">
                <a:solidFill>
                  <a:prstClr val="black"/>
                </a:solidFill>
                <a:latin typeface="Tw Cen MT"/>
              </a:rPr>
              <a:t>.</a:t>
            </a:r>
          </a:p>
          <a:p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xmlns="" val="2605195758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Activități de evaluare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899592" y="1447800"/>
            <a:ext cx="7787208" cy="4717504"/>
          </a:xfrm>
        </p:spPr>
        <p:txBody>
          <a:bodyPr>
            <a:noAutofit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Proiectarea acestora astfel încât să abordeze nevoile de învățare ale elevilor (</a:t>
            </a:r>
            <a:r>
              <a:rPr lang="ro-RO" sz="3600" cap="all" dirty="0" err="1">
                <a:solidFill>
                  <a:prstClr val="black"/>
                </a:solidFill>
                <a:latin typeface="Tw Cen MT" panose="020B0602020104020603"/>
              </a:rPr>
              <a:t>skills</a:t>
            </a:r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 </a:t>
            </a:r>
            <a:r>
              <a:rPr lang="ro-RO" sz="3600" cap="all" dirty="0" err="1">
                <a:solidFill>
                  <a:prstClr val="black"/>
                </a:solidFill>
                <a:latin typeface="Tw Cen MT" panose="020B0602020104020603"/>
              </a:rPr>
              <a:t>and</a:t>
            </a:r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 </a:t>
            </a:r>
            <a:r>
              <a:rPr lang="ro-RO" sz="3600" cap="all" dirty="0" err="1">
                <a:solidFill>
                  <a:prstClr val="black"/>
                </a:solidFill>
                <a:latin typeface="Tw Cen MT" panose="020B0602020104020603"/>
              </a:rPr>
              <a:t>acquisitions</a:t>
            </a:r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);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Să Încurajeze și să motiveze elevii pentru a își exersa competențele și utiliza cunoștințele; </a:t>
            </a:r>
          </a:p>
          <a:p>
            <a:endParaRPr lang="en-US" sz="3600" dirty="0"/>
          </a:p>
        </p:txBody>
      </p:sp>
    </p:spTree>
    <p:extLst>
      <p:ext uri="{BB962C8B-B14F-4D97-AF65-F5344CB8AC3E}">
        <p14:creationId xmlns:p14="http://schemas.microsoft.com/office/powerpoint/2010/main" xmlns="" val="170760908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normAutofit fontScale="90000"/>
          </a:bodyPr>
          <a:lstStyle/>
          <a:p>
            <a:r>
              <a:rPr lang="ro-RO" cap="all" dirty="0">
                <a:solidFill>
                  <a:prstClr val="black"/>
                </a:solidFill>
                <a:latin typeface="Tw Cen MT" panose="020B0602020104020603"/>
              </a:rPr>
              <a:t>Racordarea</a:t>
            </a:r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 la standardele europene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899592" y="1484784"/>
            <a:ext cx="7772400" cy="4572000"/>
          </a:xfrm>
        </p:spPr>
        <p:txBody>
          <a:bodyPr/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Elaborarea programelor pentru limbi moderne conform </a:t>
            </a:r>
            <a:r>
              <a:rPr lang="ro-RO" sz="2800" i="1" cap="all" dirty="0">
                <a:solidFill>
                  <a:prstClr val="black"/>
                </a:solidFill>
                <a:latin typeface="Tw Cen MT" panose="020B0602020104020603"/>
              </a:rPr>
              <a:t>Recomandării Parlamentului European vizând </a:t>
            </a:r>
            <a:r>
              <a:rPr lang="ro-RO" sz="2800" i="1" cap="all" dirty="0">
                <a:solidFill>
                  <a:srgbClr val="FF0000"/>
                </a:solidFill>
                <a:latin typeface="Tw Cen MT" panose="020B0602020104020603"/>
              </a:rPr>
              <a:t>competenţele cheie de învățare pe tot parcursul vieții </a:t>
            </a: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și </a:t>
            </a:r>
            <a:r>
              <a:rPr lang="ro-RO" sz="2800" cap="all" dirty="0">
                <a:solidFill>
                  <a:srgbClr val="FF0000"/>
                </a:solidFill>
                <a:latin typeface="Tw Cen MT" panose="020B0602020104020603"/>
              </a:rPr>
              <a:t>a </a:t>
            </a:r>
            <a:r>
              <a:rPr lang="ro-RO" sz="2800" i="1" cap="all" dirty="0">
                <a:solidFill>
                  <a:srgbClr val="FF0000"/>
                </a:solidFill>
                <a:latin typeface="Tw Cen MT" panose="020B0602020104020603"/>
              </a:rPr>
              <a:t>Cadrului European Comun de Referinţă pentru Limbi</a:t>
            </a:r>
            <a:r>
              <a:rPr lang="ro-RO" sz="2800" cap="all" dirty="0">
                <a:solidFill>
                  <a:srgbClr val="FF0000"/>
                </a:solidFill>
                <a:latin typeface="Tw Cen MT" panose="020B0602020104020603"/>
              </a:rPr>
              <a:t> </a:t>
            </a: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– în ceea ce privește nivelurile lingvistice de referință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414932554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Să reflecte achiziția și capacitatea elevilor de a utiliza cunoștințele în contexte noi;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Valorificarea feedback-ului oferit de acestea atât asupra performanței didactice, cât și asupra progresului elevilor.  </a:t>
            </a:r>
          </a:p>
          <a:p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xmlns="" val="3308488114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Autofit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Wingdings" panose="05000000000000000000" pitchFamily="2" charset="2"/>
              <a:buChar char="Ø"/>
            </a:pP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Retelling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stories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Wingdings" panose="05000000000000000000" pitchFamily="2" charset="2"/>
              <a:buChar char="Ø"/>
            </a:pP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Role </a:t>
            </a: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playing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Wingdings" panose="05000000000000000000" pitchFamily="2" charset="2"/>
              <a:buChar char="Ø"/>
            </a:pP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Completing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 incomplete </a:t>
            </a: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stories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Wingdings" panose="05000000000000000000" pitchFamily="2" charset="2"/>
              <a:buChar char="Ø"/>
            </a:pP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Playing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games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Wingdings" panose="05000000000000000000" pitchFamily="2" charset="2"/>
              <a:buChar char="Ø"/>
            </a:pP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Oral </a:t>
            </a: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reporting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Wingdings" panose="05000000000000000000" pitchFamily="2" charset="2"/>
              <a:buChar char="Ø"/>
            </a:pP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Completing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dialogues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Wingdings" panose="05000000000000000000" pitchFamily="2" charset="2"/>
              <a:buChar char="Ø"/>
            </a:pP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Reciprocal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 </a:t>
            </a: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teachingș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Wingdings" panose="05000000000000000000" pitchFamily="2" charset="2"/>
              <a:buChar char="Ø"/>
            </a:pP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Questions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 for </a:t>
            </a:r>
            <a:r>
              <a:rPr lang="ro-RO" sz="2800" cap="all" dirty="0" err="1">
                <a:solidFill>
                  <a:prstClr val="black"/>
                </a:solidFill>
                <a:latin typeface="Tw Cen MT"/>
              </a:rPr>
              <a:t>peers</a:t>
            </a:r>
            <a:r>
              <a:rPr lang="ro-RO" sz="2800" cap="all" dirty="0">
                <a:solidFill>
                  <a:prstClr val="black"/>
                </a:solidFill>
                <a:latin typeface="Tw Cen MT"/>
              </a:rPr>
              <a:t>.</a:t>
            </a:r>
          </a:p>
          <a:p>
            <a:endParaRPr lang="en-US" sz="2800" dirty="0"/>
          </a:p>
        </p:txBody>
      </p:sp>
    </p:spTree>
    <p:extLst>
      <p:ext uri="{BB962C8B-B14F-4D97-AF65-F5344CB8AC3E}">
        <p14:creationId xmlns:p14="http://schemas.microsoft.com/office/powerpoint/2010/main" xmlns="" val="27345644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en-US" dirty="0" smtClean="0"/>
              <a:t>RACORDAREA LA STANDARDE EUROPENE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latin typeface="Tw Cen MT" panose="020B0602020104020603"/>
              </a:rPr>
              <a:t>Contribuția</a:t>
            </a: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 programelor pentru limbi moderne la dezvolt</a:t>
            </a:r>
            <a:r>
              <a:rPr lang="en-US" sz="3200" cap="all" dirty="0">
                <a:solidFill>
                  <a:prstClr val="black"/>
                </a:solidFill>
                <a:latin typeface="Tw Cen MT" panose="020B0602020104020603"/>
              </a:rPr>
              <a:t>a</a:t>
            </a: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rea competențelor cheie prin relaționarea celor lingvistice cu cele sociale, civice, digitale și de sensibilizare și exprimare culturală </a:t>
            </a:r>
          </a:p>
          <a:p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xmlns="" val="3490939579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  <a:ea typeface="+mn-ea"/>
                <a:cs typeface="+mn-cs"/>
              </a:rPr>
              <a:t>Racordarea la standardele europene 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lnSpcReduction="10000"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latin typeface="Tw Cen MT" panose="020B0602020104020603"/>
              </a:rPr>
              <a:t>Aportul</a:t>
            </a: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 programelor pentru limbi moderne  la dezvoltarea Competențelor care sprijină integrarea tinerilor în epoca globalizării prin racordarea la instrumentele de comunicare tipice pentru societatea contemporană și facilitarea </a:t>
            </a:r>
            <a:r>
              <a:rPr lang="ro-RO" sz="3200" cap="all" dirty="0" err="1">
                <a:solidFill>
                  <a:prstClr val="black"/>
                </a:solidFill>
                <a:latin typeface="Tw Cen MT" panose="020B0602020104020603"/>
              </a:rPr>
              <a:t>lifelong</a:t>
            </a: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 </a:t>
            </a:r>
            <a:r>
              <a:rPr lang="ro-RO" sz="3200" cap="all" dirty="0" err="1" smtClean="0">
                <a:solidFill>
                  <a:prstClr val="black"/>
                </a:solidFill>
                <a:latin typeface="Tw Cen MT" panose="020B0602020104020603"/>
              </a:rPr>
              <a:t>learning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909817189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  <a:ea typeface="+mn-ea"/>
                <a:cs typeface="+mn-cs"/>
              </a:rPr>
              <a:t>Racordarea la standardele europene 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Contribuția programelor pentru limbi moderne la crearea unui mediu de învățare </a:t>
            </a:r>
            <a:r>
              <a:rPr lang="ro-RO" sz="3200" cap="all" dirty="0" err="1">
                <a:solidFill>
                  <a:prstClr val="black"/>
                </a:solidFill>
                <a:latin typeface="Tw Cen MT" panose="020B0602020104020603"/>
              </a:rPr>
              <a:t>factual</a:t>
            </a: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,  motivant pentru studiu și de context semnificativ pentru tinerii de azi. </a:t>
            </a:r>
          </a:p>
          <a:p>
            <a:pPr marL="0" lvl="0" indent="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None/>
            </a:pPr>
            <a:endParaRPr lang="ro-RO" sz="3200" cap="all" dirty="0">
              <a:solidFill>
                <a:prstClr val="black"/>
              </a:solidFill>
              <a:latin typeface="Tw Cen MT" panose="020B0602020104020603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113318154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9592" y="260648"/>
            <a:ext cx="7772400" cy="1143000"/>
          </a:xfrm>
        </p:spPr>
        <p:txBody>
          <a:bodyPr/>
          <a:lstStyle/>
          <a:p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Proiectarea programelor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85000" lnSpcReduction="10000"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Flexibilitate și inovare – programa de Limba modernă 1/ Limba modernă 2/ Limba modernă 1 – studiu intensiv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programa pentru Limba modernă 1 –  asigură progresia accelerată a achiziției de comunicare (conform </a:t>
            </a:r>
            <a:r>
              <a:rPr lang="ro-RO" sz="3200" i="1" cap="all" dirty="0">
                <a:solidFill>
                  <a:prstClr val="black"/>
                </a:solidFill>
                <a:latin typeface="Tw Cen MT" panose="020B0602020104020603"/>
              </a:rPr>
              <a:t>Precizărilor </a:t>
            </a:r>
            <a:r>
              <a:rPr lang="ro-RO" sz="3200" i="1" cap="all" dirty="0">
                <a:solidFill>
                  <a:srgbClr val="FF0000"/>
                </a:solidFill>
                <a:latin typeface="Tw Cen MT" panose="020B0602020104020603"/>
              </a:rPr>
              <a:t>44961</a:t>
            </a:r>
            <a:r>
              <a:rPr lang="ro-RO" sz="3200" cap="all" dirty="0">
                <a:solidFill>
                  <a:srgbClr val="FF0000"/>
                </a:solidFill>
                <a:latin typeface="Tw Cen MT" panose="020B0602020104020603"/>
              </a:rPr>
              <a:t>/25.10.2016</a:t>
            </a:r>
            <a:r>
              <a:rPr lang="ro-RO" sz="3200" cap="all" dirty="0">
                <a:solidFill>
                  <a:prstClr val="black"/>
                </a:solidFill>
                <a:latin typeface="Tw Cen MT" panose="020B0602020104020603"/>
              </a:rPr>
              <a:t>) de la nivelul A1 (structurat la finalul învățământului primar) până la B1 (la finalul gimnaziului).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339487232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Proiectarea programelor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>
          <a:xfrm>
            <a:off x="827584" y="1556792"/>
            <a:ext cx="7772400" cy="4572000"/>
          </a:xfrm>
        </p:spPr>
        <p:txBody>
          <a:bodyPr>
            <a:noAutofit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 smtClean="0">
                <a:solidFill>
                  <a:prstClr val="black"/>
                </a:solidFill>
                <a:latin typeface="Tw Cen MT" panose="020B0602020104020603"/>
              </a:rPr>
              <a:t>Structurarea </a:t>
            </a: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programelor pe dezvoltarea și exersarea competențelor; </a:t>
            </a:r>
            <a:endParaRPr lang="en-US" sz="2800" cap="all" dirty="0">
              <a:solidFill>
                <a:prstClr val="black"/>
              </a:solidFill>
              <a:latin typeface="Tw Cen MT" panose="020B0602020104020603"/>
            </a:endParaRP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800" cap="all" dirty="0">
                <a:solidFill>
                  <a:prstClr val="black"/>
                </a:solidFill>
                <a:latin typeface="Tw Cen MT" panose="020B0602020104020603"/>
              </a:rPr>
              <a:t>Formularea competențelor specifice conform descriptorilor aferenți fiecărui nivel lingvistic de referință și evidențierea progresiei de la un nivel la altul </a:t>
            </a:r>
            <a:r>
              <a:rPr lang="ro-RO" sz="2800" cap="all" dirty="0" smtClean="0">
                <a:solidFill>
                  <a:prstClr val="black"/>
                </a:solidFill>
                <a:latin typeface="Tw Cen MT" panose="020B0602020104020603"/>
              </a:rPr>
              <a:t>A1</a:t>
            </a:r>
            <a:r>
              <a:rPr lang="en-US" sz="2800" cap="all" dirty="0" smtClean="0">
                <a:solidFill>
                  <a:prstClr val="black"/>
                </a:solidFill>
                <a:latin typeface="Tw Cen MT" panose="020B0602020104020603"/>
              </a:rPr>
              <a:t>-b1</a:t>
            </a:r>
            <a:r>
              <a:rPr lang="ro-RO" sz="2800" cap="all" dirty="0" smtClean="0">
                <a:solidFill>
                  <a:prstClr val="black"/>
                </a:solidFill>
                <a:latin typeface="Tw Cen MT" panose="020B0602020104020603"/>
              </a:rPr>
              <a:t>; </a:t>
            </a:r>
            <a:endParaRPr lang="en-US" sz="2800" cap="all" dirty="0">
              <a:solidFill>
                <a:prstClr val="black"/>
              </a:solidFill>
              <a:latin typeface="Tw Cen MT" panose="020B0602020104020603"/>
            </a:endParaRPr>
          </a:p>
          <a:p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xmlns="" val="121219232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Abordarea didactică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rmAutofit fontScale="77500" lnSpcReduction="20000"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500" cap="all" dirty="0">
                <a:solidFill>
                  <a:prstClr val="black"/>
                </a:solidFill>
                <a:latin typeface="Tw Cen MT" panose="020B0602020104020603"/>
              </a:rPr>
              <a:t>Abordarea interdisciplinară;</a:t>
            </a:r>
            <a:endParaRPr lang="en-US" sz="3500" cap="all" dirty="0">
              <a:solidFill>
                <a:prstClr val="black"/>
              </a:solidFill>
              <a:latin typeface="Tw Cen MT" panose="020B0602020104020603"/>
            </a:endParaRP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500" cap="all" dirty="0">
                <a:solidFill>
                  <a:prstClr val="black"/>
                </a:solidFill>
                <a:latin typeface="Tw Cen MT" panose="020B0602020104020603"/>
              </a:rPr>
              <a:t>Abordarea procesului predării – învățării într-o manieră integrată: pornind de la situații și contexte faptice de învățare care relaționează competența cu funcțiile și elementele de construcție a comunicării; 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3500" cap="all" dirty="0">
                <a:solidFill>
                  <a:prstClr val="black"/>
                </a:solidFill>
                <a:latin typeface="Tw Cen MT" panose="020B0602020104020603"/>
              </a:rPr>
              <a:t>Asocierea explicită a funcțiilor comunicării cu elementele de construcție a acestora;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xmlns="" val="2442045304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o-RO" sz="3600" cap="all" dirty="0">
                <a:solidFill>
                  <a:prstClr val="black"/>
                </a:solidFill>
                <a:latin typeface="Tw Cen MT" panose="020B0602020104020603"/>
              </a:rPr>
              <a:t>Abordarea didactică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>
            <a:noAutofit/>
          </a:bodyPr>
          <a:lstStyle/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400" cap="all" dirty="0">
                <a:solidFill>
                  <a:prstClr val="black"/>
                </a:solidFill>
                <a:latin typeface="Tw Cen MT" panose="020B0602020104020603"/>
              </a:rPr>
              <a:t>Determinarea utilizării metodelor de </a:t>
            </a:r>
            <a:r>
              <a:rPr lang="ro-RO" sz="2400" cap="all" dirty="0" err="1">
                <a:solidFill>
                  <a:prstClr val="black"/>
                </a:solidFill>
                <a:latin typeface="Tw Cen MT" panose="020B0602020104020603"/>
              </a:rPr>
              <a:t>predare-</a:t>
            </a:r>
            <a:r>
              <a:rPr lang="ro-RO" sz="2400" cap="all" dirty="0">
                <a:solidFill>
                  <a:prstClr val="black"/>
                </a:solidFill>
                <a:latin typeface="Tw Cen MT" panose="020B0602020104020603"/>
              </a:rPr>
              <a:t> evaluare centrate pe gândirea critică,  discriminativă, creativă;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en-US" sz="2400" cap="all" dirty="0" err="1">
                <a:solidFill>
                  <a:prstClr val="black"/>
                </a:solidFill>
                <a:latin typeface="Tw Cen MT" panose="020B0602020104020603"/>
              </a:rPr>
              <a:t>Preponderen</a:t>
            </a:r>
            <a:r>
              <a:rPr lang="ro-RO" sz="2400" cap="all" dirty="0">
                <a:solidFill>
                  <a:prstClr val="black"/>
                </a:solidFill>
                <a:latin typeface="Tw Cen MT" panose="020B0602020104020603"/>
              </a:rPr>
              <a:t>ța învățării de tip </a:t>
            </a:r>
            <a:r>
              <a:rPr lang="ro-RO" sz="2400" i="1" cap="all" dirty="0" err="1">
                <a:solidFill>
                  <a:prstClr val="black"/>
                </a:solidFill>
                <a:latin typeface="Tw Cen MT" panose="020B0602020104020603"/>
              </a:rPr>
              <a:t>Learning</a:t>
            </a:r>
            <a:r>
              <a:rPr lang="ro-RO" sz="2400" i="1" cap="all" dirty="0">
                <a:solidFill>
                  <a:prstClr val="black"/>
                </a:solidFill>
                <a:latin typeface="Tw Cen MT" panose="020B0602020104020603"/>
              </a:rPr>
              <a:t> </a:t>
            </a:r>
            <a:r>
              <a:rPr lang="ro-RO" sz="2400" i="1" cap="all" dirty="0" err="1">
                <a:solidFill>
                  <a:prstClr val="black"/>
                </a:solidFill>
                <a:latin typeface="Tw Cen MT" panose="020B0602020104020603"/>
              </a:rPr>
              <a:t>by</a:t>
            </a:r>
            <a:r>
              <a:rPr lang="ro-RO" sz="2400" i="1" cap="all" dirty="0">
                <a:solidFill>
                  <a:prstClr val="black"/>
                </a:solidFill>
                <a:latin typeface="Tw Cen MT" panose="020B0602020104020603"/>
              </a:rPr>
              <a:t> </a:t>
            </a:r>
            <a:r>
              <a:rPr lang="ro-RO" sz="2400" i="1" cap="all" dirty="0" err="1">
                <a:solidFill>
                  <a:prstClr val="black"/>
                </a:solidFill>
                <a:latin typeface="Tw Cen MT" panose="020B0602020104020603"/>
              </a:rPr>
              <a:t>doing</a:t>
            </a:r>
            <a:r>
              <a:rPr lang="ro-RO" sz="2400" cap="all" dirty="0">
                <a:solidFill>
                  <a:prstClr val="black"/>
                </a:solidFill>
                <a:latin typeface="Tw Cen MT" panose="020B0602020104020603"/>
              </a:rPr>
              <a:t>;</a:t>
            </a:r>
          </a:p>
          <a:p>
            <a:pPr marL="228600" lvl="0" indent="-228600">
              <a:lnSpc>
                <a:spcPct val="120000"/>
              </a:lnSpc>
              <a:spcBef>
                <a:spcPts val="1000"/>
              </a:spcBef>
              <a:buClr>
                <a:prstClr val="black"/>
              </a:buClr>
              <a:buSzTx/>
              <a:buFont typeface="Arial" panose="020B0604020202020204" pitchFamily="34" charset="0"/>
              <a:buChar char="•"/>
            </a:pPr>
            <a:r>
              <a:rPr lang="ro-RO" sz="2400" cap="all" dirty="0">
                <a:solidFill>
                  <a:prstClr val="black"/>
                </a:solidFill>
                <a:latin typeface="Tw Cen MT" panose="020B0602020104020603"/>
              </a:rPr>
              <a:t>Stimularea implicării elevilor în actualizarea </a:t>
            </a:r>
            <a:r>
              <a:rPr lang="ro-RO" sz="2400" cap="all" dirty="0" err="1">
                <a:solidFill>
                  <a:prstClr val="black"/>
                </a:solidFill>
                <a:latin typeface="Tw Cen MT" panose="020B0602020104020603"/>
              </a:rPr>
              <a:t>permanenetă</a:t>
            </a:r>
            <a:r>
              <a:rPr lang="ro-RO" sz="2400" cap="all" dirty="0">
                <a:solidFill>
                  <a:prstClr val="black"/>
                </a:solidFill>
                <a:latin typeface="Tw Cen MT" panose="020B0602020104020603"/>
              </a:rPr>
              <a:t> a cunoștințelor, prin valorificarea limbilor moderne ca modalitate de descoperire și transmitere a informațiilor de ultimă oră din diverse domenii ale vieții sociale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xmlns="" val="1788214429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quity">
  <a:themeElements>
    <a:clrScheme name="Equity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Equity">
      <a:majorFont>
        <a:latin typeface="Franklin Gothic Book"/>
        <a:ea typeface=""/>
        <a:cs typeface=""/>
        <a:font script="Grek" typeface="Calibri"/>
        <a:font script="Cyrl" typeface="Calibri"/>
        <a:font script="Jpan" typeface="HGｺﾞｼｯｸM"/>
        <a:font script="Hang" typeface="바탕"/>
        <a:font script="Hans" typeface="幼圆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Perpetua"/>
        <a:ea typeface=""/>
        <a:cs typeface=""/>
        <a:font script="Grek" typeface="Cambria"/>
        <a:font script="Cyrl" typeface="Cambria"/>
        <a:font script="Jpan" typeface="HG創英ﾌﾟﾚｾﾞﾝｽEB"/>
        <a:font script="Hang" typeface="맑은 고딕"/>
        <a:font script="Hans" typeface="宋体"/>
        <a:font script="Hant" typeface="新細明體"/>
        <a:font script="Arab" typeface="Times New Roman"/>
        <a:font script="Hebr" typeface="Aharoni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65000"/>
              </a:schemeClr>
            </a:gs>
            <a:gs pos="50000">
              <a:schemeClr val="phClr">
                <a:shade val="80000"/>
                <a:satMod val="155000"/>
              </a:schemeClr>
            </a:gs>
            <a:gs pos="100000">
              <a:schemeClr val="phClr">
                <a:tint val="95000"/>
                <a:satMod val="20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tint val="95000"/>
                <a:satMod val="200000"/>
              </a:schemeClr>
              <a:schemeClr val="phClr">
                <a:shade val="80000"/>
                <a:satMod val="100000"/>
              </a:schemeClr>
            </a:duotone>
          </a:blip>
          <a:tile tx="0" ty="0" sx="55000" sy="5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7</TotalTime>
  <Words>808</Words>
  <Application>Microsoft Office PowerPoint</Application>
  <PresentationFormat>On-screen Show (4:3)</PresentationFormat>
  <Paragraphs>81</Paragraphs>
  <Slides>21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21</vt:i4>
      </vt:variant>
    </vt:vector>
  </HeadingPairs>
  <TitlesOfParts>
    <vt:vector size="22" baseType="lpstr">
      <vt:lpstr>Equity</vt:lpstr>
      <vt:lpstr>NOUL CONCEPT al programelor școlare</vt:lpstr>
      <vt:lpstr>Racordarea la standardele europene </vt:lpstr>
      <vt:lpstr>RACORDAREA LA STANDARDE EUROPENE</vt:lpstr>
      <vt:lpstr>Racordarea la standardele europene </vt:lpstr>
      <vt:lpstr>Racordarea la standardele europene </vt:lpstr>
      <vt:lpstr>Proiectarea programelor </vt:lpstr>
      <vt:lpstr>Proiectarea programelor </vt:lpstr>
      <vt:lpstr>Abordarea didactică</vt:lpstr>
      <vt:lpstr>Abordarea didactică</vt:lpstr>
      <vt:lpstr>progresia și interrelaționarea competențelor</vt:lpstr>
      <vt:lpstr>Slide 11</vt:lpstr>
      <vt:lpstr>Unitatea de învățare</vt:lpstr>
      <vt:lpstr>Activități de învățare</vt:lpstr>
      <vt:lpstr>Slide 14</vt:lpstr>
      <vt:lpstr>Tipuri de activitati –L1</vt:lpstr>
      <vt:lpstr>Tipuri de activitati – l2</vt:lpstr>
      <vt:lpstr>Slide 17</vt:lpstr>
      <vt:lpstr>Slide 18</vt:lpstr>
      <vt:lpstr>Activități de evaluare</vt:lpstr>
      <vt:lpstr>Slide 20</vt:lpstr>
      <vt:lpstr>Slide 21</vt:lpstr>
    </vt:vector>
  </TitlesOfParts>
  <Company>Global Solutions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NOUL CONCEPT al programelor școlare</dc:title>
  <dc:creator>Cismaru, Mihai</dc:creator>
  <cp:lastModifiedBy>Mircea</cp:lastModifiedBy>
  <cp:revision>28</cp:revision>
  <dcterms:created xsi:type="dcterms:W3CDTF">2017-09-17T06:23:42Z</dcterms:created>
  <dcterms:modified xsi:type="dcterms:W3CDTF">2017-09-18T03:58:01Z</dcterms:modified>
</cp:coreProperties>
</file>

<file path=docProps/thumbnail.jpeg>
</file>