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6" r:id="rId16"/>
    <p:sldId id="277" r:id="rId17"/>
    <p:sldId id="280" r:id="rId18"/>
    <p:sldId id="281" r:id="rId19"/>
    <p:sldId id="270" r:id="rId20"/>
    <p:sldId id="271" r:id="rId21"/>
    <p:sldId id="282" r:id="rId2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75E4-DDE0-4BC0-9FB7-24674E8068D9}" type="datetimeFigureOut">
              <a:rPr lang="de-AT" smtClean="0"/>
              <a:pPr/>
              <a:t>18.09.2017</a:t>
            </a:fld>
            <a:endParaRPr lang="de-AT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421D85E-9563-4D56-9701-49B17D6064F6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75E4-DDE0-4BC0-9FB7-24674E8068D9}" type="datetimeFigureOut">
              <a:rPr lang="de-AT" smtClean="0"/>
              <a:pPr/>
              <a:t>18.09.2017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1D85E-9563-4D56-9701-49B17D6064F6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75E4-DDE0-4BC0-9FB7-24674E8068D9}" type="datetimeFigureOut">
              <a:rPr lang="de-AT" smtClean="0"/>
              <a:pPr/>
              <a:t>18.09.2017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1D85E-9563-4D56-9701-49B17D6064F6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75E4-DDE0-4BC0-9FB7-24674E8068D9}" type="datetimeFigureOut">
              <a:rPr lang="de-AT" smtClean="0"/>
              <a:pPr/>
              <a:t>18.09.2017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1D85E-9563-4D56-9701-49B17D6064F6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75E4-DDE0-4BC0-9FB7-24674E8068D9}" type="datetimeFigureOut">
              <a:rPr lang="de-AT" smtClean="0"/>
              <a:pPr/>
              <a:t>18.09.2017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de-AT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421D85E-9563-4D56-9701-49B17D6064F6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75E4-DDE0-4BC0-9FB7-24674E8068D9}" type="datetimeFigureOut">
              <a:rPr lang="de-AT" smtClean="0"/>
              <a:pPr/>
              <a:t>18.09.2017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1D85E-9563-4D56-9701-49B17D6064F6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75E4-DDE0-4BC0-9FB7-24674E8068D9}" type="datetimeFigureOut">
              <a:rPr lang="de-AT" smtClean="0"/>
              <a:pPr/>
              <a:t>18.09.2017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1D85E-9563-4D56-9701-49B17D6064F6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75E4-DDE0-4BC0-9FB7-24674E8068D9}" type="datetimeFigureOut">
              <a:rPr lang="de-AT" smtClean="0"/>
              <a:pPr/>
              <a:t>18.09.2017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1D85E-9563-4D56-9701-49B17D6064F6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75E4-DDE0-4BC0-9FB7-24674E8068D9}" type="datetimeFigureOut">
              <a:rPr lang="de-AT" smtClean="0"/>
              <a:pPr/>
              <a:t>18.09.2017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1D85E-9563-4D56-9701-49B17D6064F6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75E4-DDE0-4BC0-9FB7-24674E8068D9}" type="datetimeFigureOut">
              <a:rPr lang="de-AT" smtClean="0"/>
              <a:pPr/>
              <a:t>18.09.2017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1D85E-9563-4D56-9701-49B17D6064F6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75E4-DDE0-4BC0-9FB7-24674E8068D9}" type="datetimeFigureOut">
              <a:rPr lang="de-AT" smtClean="0"/>
              <a:pPr/>
              <a:t>18.09.2017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421D85E-9563-4D56-9701-49B17D6064F6}" type="slidenum">
              <a:rPr lang="de-AT" smtClean="0"/>
              <a:pPr/>
              <a:t>‹#›</a:t>
            </a:fld>
            <a:endParaRPr lang="de-AT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80275E4-DDE0-4BC0-9FB7-24674E8068D9}" type="datetimeFigureOut">
              <a:rPr lang="de-AT" smtClean="0"/>
              <a:pPr/>
              <a:t>18.09.2017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de-AT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421D85E-9563-4D56-9701-49B17D6064F6}" type="slidenum">
              <a:rPr lang="de-AT" smtClean="0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</a:pPr>
            <a:r>
              <a:rPr lang="en-US" sz="4300" cap="all" dirty="0" smtClean="0">
                <a:solidFill>
                  <a:prstClr val="black"/>
                </a:solidFill>
                <a:latin typeface="Tw Cen MT" panose="020B0602020104020603"/>
              </a:rPr>
              <a:t>PENTRU</a:t>
            </a:r>
          </a:p>
          <a:p>
            <a:pPr lvl="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</a:pPr>
            <a:r>
              <a:rPr lang="ro-RO" sz="4300" cap="all" dirty="0" smtClean="0">
                <a:solidFill>
                  <a:prstClr val="black"/>
                </a:solidFill>
                <a:latin typeface="Tw Cen MT" panose="020B0602020104020603"/>
              </a:rPr>
              <a:t>Limbi </a:t>
            </a:r>
            <a:r>
              <a:rPr lang="ro-RO" sz="4300" cap="all" dirty="0">
                <a:solidFill>
                  <a:prstClr val="black"/>
                </a:solidFill>
                <a:latin typeface="Tw Cen MT" panose="020B0602020104020603"/>
              </a:rPr>
              <a:t>moderne</a:t>
            </a:r>
            <a:endParaRPr lang="en-US" sz="4300" cap="all" dirty="0">
              <a:solidFill>
                <a:prstClr val="black"/>
              </a:solidFill>
              <a:latin typeface="Tw Cen MT" panose="020B0602020104020603"/>
            </a:endParaRPr>
          </a:p>
          <a:p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o-RO" sz="4300" cap="all" dirty="0">
                <a:solidFill>
                  <a:prstClr val="black"/>
                </a:solidFill>
                <a:latin typeface="Tw Cen MT" panose="020B0602020104020603"/>
              </a:rPr>
              <a:t>NOUL CONCEPT</a:t>
            </a:r>
            <a:br>
              <a:rPr lang="ro-RO" sz="4300" cap="all" dirty="0">
                <a:solidFill>
                  <a:prstClr val="black"/>
                </a:solidFill>
                <a:latin typeface="Tw Cen MT" panose="020B0602020104020603"/>
              </a:rPr>
            </a:br>
            <a:r>
              <a:rPr lang="ro-RO" sz="4300" cap="all" dirty="0">
                <a:solidFill>
                  <a:prstClr val="black"/>
                </a:solidFill>
                <a:latin typeface="Tw Cen MT" panose="020B0602020104020603"/>
              </a:rPr>
              <a:t>al programelor școlare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807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sz="3600" cap="all" dirty="0">
                <a:solidFill>
                  <a:prstClr val="black"/>
                </a:solidFill>
                <a:latin typeface="Tw Cen MT" panose="020B0602020104020603"/>
              </a:rPr>
              <a:t>progresia și </a:t>
            </a:r>
            <a:r>
              <a:rPr lang="ro-RO" sz="3600" cap="all" dirty="0" err="1">
                <a:solidFill>
                  <a:prstClr val="black"/>
                </a:solidFill>
                <a:latin typeface="Tw Cen MT" panose="020B0602020104020603"/>
              </a:rPr>
              <a:t>interrelaționarea</a:t>
            </a:r>
            <a:r>
              <a:rPr lang="ro-RO" sz="3600" cap="all" dirty="0">
                <a:solidFill>
                  <a:prstClr val="black"/>
                </a:solidFill>
                <a:latin typeface="Tw Cen MT" panose="020B0602020104020603"/>
              </a:rPr>
              <a:t> competențelor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None/>
            </a:pPr>
            <a:r>
              <a:rPr lang="ro-RO" sz="3200" cap="all" dirty="0" smtClean="0">
                <a:solidFill>
                  <a:prstClr val="black"/>
                </a:solidFill>
                <a:latin typeface="Tw Cen MT" panose="020B0602020104020603"/>
              </a:rPr>
              <a:t> </a:t>
            </a:r>
            <a:r>
              <a:rPr lang="ro-RO" sz="3200" b="1" cap="all" dirty="0">
                <a:solidFill>
                  <a:prstClr val="black"/>
                </a:solidFill>
                <a:latin typeface="Tw Cen MT" panose="020B0602020104020603"/>
              </a:rPr>
              <a:t>prin funcția comunicativă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200" cap="all" dirty="0">
                <a:solidFill>
                  <a:prstClr val="black"/>
                </a:solidFill>
                <a:latin typeface="Tw Cen MT" panose="020B0602020104020603"/>
              </a:rPr>
              <a:t>Orientarea și evaluarea reacției </a:t>
            </a:r>
            <a:r>
              <a:rPr lang="ro-RO" sz="3200" cap="all" dirty="0" smtClean="0">
                <a:solidFill>
                  <a:prstClr val="black"/>
                </a:solidFill>
                <a:latin typeface="Tw Cen MT" panose="020B0602020104020603"/>
              </a:rPr>
              <a:t>verbale/non-verbale; </a:t>
            </a:r>
            <a:endParaRPr lang="ro-RO" sz="3200" cap="all" dirty="0">
              <a:solidFill>
                <a:prstClr val="black"/>
              </a:solidFill>
              <a:latin typeface="Tw Cen MT" panose="020B0602020104020603"/>
            </a:endParaRP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200" cap="all" dirty="0">
                <a:solidFill>
                  <a:prstClr val="black"/>
                </a:solidFill>
                <a:latin typeface="Tw Cen MT" panose="020B0602020104020603"/>
              </a:rPr>
              <a:t>Selectarea faptelor, </a:t>
            </a:r>
            <a:r>
              <a:rPr lang="ro-RO" sz="3200" cap="all" dirty="0" smtClean="0">
                <a:solidFill>
                  <a:prstClr val="black"/>
                </a:solidFill>
                <a:latin typeface="Tw Cen MT" panose="020B0602020104020603"/>
              </a:rPr>
              <a:t>ideilor;</a:t>
            </a:r>
            <a:endParaRPr lang="ro-RO" sz="3200" cap="all" dirty="0">
              <a:solidFill>
                <a:prstClr val="black"/>
              </a:solidFill>
              <a:latin typeface="Tw Cen MT" panose="020B0602020104020603"/>
            </a:endParaRP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200" cap="all" dirty="0">
                <a:solidFill>
                  <a:prstClr val="black"/>
                </a:solidFill>
                <a:latin typeface="Tw Cen MT" panose="020B0602020104020603"/>
              </a:rPr>
              <a:t>Combinarea faptelor, </a:t>
            </a:r>
            <a:r>
              <a:rPr lang="ro-RO" sz="3200" cap="all" dirty="0" smtClean="0">
                <a:solidFill>
                  <a:prstClr val="black"/>
                </a:solidFill>
                <a:latin typeface="Tw Cen MT" panose="020B0602020104020603"/>
              </a:rPr>
              <a:t>ideilor; </a:t>
            </a:r>
            <a:endParaRPr lang="ro-RO" sz="3200" cap="all" dirty="0">
              <a:solidFill>
                <a:prstClr val="black"/>
              </a:solidFill>
              <a:latin typeface="Tw Cen MT" panose="020B0602020104020603"/>
            </a:endParaRP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200" cap="all" dirty="0">
                <a:solidFill>
                  <a:prstClr val="black"/>
                </a:solidFill>
                <a:latin typeface="Tw Cen MT" panose="020B0602020104020603"/>
              </a:rPr>
              <a:t>Formularea unui </a:t>
            </a:r>
            <a:r>
              <a:rPr lang="ro-RO" sz="3200" cap="all" dirty="0" smtClean="0">
                <a:solidFill>
                  <a:prstClr val="black"/>
                </a:solidFill>
                <a:latin typeface="Tw Cen MT" panose="020B0602020104020603"/>
              </a:rPr>
              <a:t>răspuns. </a:t>
            </a:r>
            <a:endParaRPr lang="ro-RO" sz="3200" cap="all" dirty="0">
              <a:solidFill>
                <a:prstClr val="black"/>
              </a:solidFill>
              <a:latin typeface="Tw Cen MT" panose="020B0602020104020603"/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3564734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None/>
            </a:pPr>
            <a:r>
              <a:rPr lang="ro-RO" sz="3200" b="1" cap="all" dirty="0">
                <a:solidFill>
                  <a:prstClr val="black"/>
                </a:solidFill>
                <a:latin typeface="Tw Cen MT" panose="020B0602020104020603"/>
              </a:rPr>
              <a:t>Prin</a:t>
            </a:r>
            <a:r>
              <a:rPr lang="ro-RO" sz="3200" cap="all" dirty="0">
                <a:solidFill>
                  <a:prstClr val="black"/>
                </a:solidFill>
                <a:latin typeface="Tw Cen MT" panose="020B0602020104020603"/>
              </a:rPr>
              <a:t> </a:t>
            </a:r>
            <a:r>
              <a:rPr lang="ro-RO" sz="3200" b="1" cap="all" dirty="0">
                <a:solidFill>
                  <a:prstClr val="black"/>
                </a:solidFill>
                <a:latin typeface="Tw Cen MT" panose="020B0602020104020603"/>
              </a:rPr>
              <a:t>Proiectarea didactică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2800" cap="all" dirty="0">
                <a:solidFill>
                  <a:prstClr val="black"/>
                </a:solidFill>
                <a:latin typeface="Tw Cen MT" panose="020B0602020104020603"/>
              </a:rPr>
              <a:t>Adaptarea </a:t>
            </a:r>
            <a:r>
              <a:rPr lang="ro-RO" sz="2800" cap="all" dirty="0" smtClean="0">
                <a:solidFill>
                  <a:prstClr val="black"/>
                </a:solidFill>
                <a:latin typeface="Tw Cen MT" panose="020B0602020104020603"/>
              </a:rPr>
              <a:t>strategiei </a:t>
            </a:r>
            <a:r>
              <a:rPr lang="ro-RO" sz="2800" cap="all" dirty="0">
                <a:solidFill>
                  <a:prstClr val="black"/>
                </a:solidFill>
                <a:latin typeface="Tw Cen MT" panose="020B0602020104020603"/>
              </a:rPr>
              <a:t>la scopul comunicării;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2800" cap="all" dirty="0">
                <a:solidFill>
                  <a:prstClr val="black"/>
                </a:solidFill>
                <a:latin typeface="Tw Cen MT" panose="020B0602020104020603"/>
              </a:rPr>
              <a:t>Relaționarea competențelor în scopul comunicării;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2800" cap="all" dirty="0">
                <a:solidFill>
                  <a:prstClr val="black"/>
                </a:solidFill>
                <a:latin typeface="Tw Cen MT" panose="020B0602020104020603"/>
              </a:rPr>
              <a:t>Adecvarea situației de comunicare și contextualizarea comunicării;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2800" cap="all" dirty="0">
                <a:solidFill>
                  <a:prstClr val="black"/>
                </a:solidFill>
                <a:latin typeface="Tw Cen MT" panose="020B0602020104020603"/>
              </a:rPr>
              <a:t>Realizarea strategiilor didactice (predare – evaluare) pentru obținerea achizițiilor de cunoaștere</a:t>
            </a:r>
            <a:r>
              <a:rPr lang="ro-RO" sz="1400" cap="all" dirty="0">
                <a:solidFill>
                  <a:prstClr val="black"/>
                </a:solidFill>
                <a:latin typeface="Tw Cen MT" panose="020B0602020104020603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350613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3600" cap="all" dirty="0">
                <a:solidFill>
                  <a:prstClr val="black"/>
                </a:solidFill>
                <a:latin typeface="Tw Cen MT" panose="020B0602020104020603"/>
              </a:rPr>
              <a:t>Unitatea de învățare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2800" cap="all" dirty="0">
                <a:solidFill>
                  <a:prstClr val="black"/>
                </a:solidFill>
                <a:latin typeface="Tw Cen MT" panose="020B0602020104020603"/>
              </a:rPr>
              <a:t>Relaționarea conținutului cu Competențele;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2800" cap="all" dirty="0">
                <a:solidFill>
                  <a:prstClr val="black"/>
                </a:solidFill>
                <a:latin typeface="Tw Cen MT" panose="020B0602020104020603"/>
              </a:rPr>
              <a:t>RELAȚIONAREA </a:t>
            </a:r>
            <a:r>
              <a:rPr lang="ro-RO" sz="2800" cap="all" dirty="0" err="1">
                <a:solidFill>
                  <a:prstClr val="black"/>
                </a:solidFill>
                <a:latin typeface="Tw Cen MT" panose="020B0602020104020603"/>
              </a:rPr>
              <a:t>COMPETENȚELOr</a:t>
            </a:r>
            <a:r>
              <a:rPr lang="ro-RO" sz="2800" cap="all" dirty="0">
                <a:solidFill>
                  <a:prstClr val="black"/>
                </a:solidFill>
                <a:latin typeface="Tw Cen MT" panose="020B0602020104020603"/>
              </a:rPr>
              <a:t> cu  funcțiile comunicării și elementele de construcție a acestora;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2800" cap="all" dirty="0">
                <a:solidFill>
                  <a:prstClr val="black"/>
                </a:solidFill>
                <a:latin typeface="Tw Cen MT" panose="020B0602020104020603"/>
              </a:rPr>
              <a:t>Vizibilitatea progresiei competenței prin valorificarea conținutului și adecvarea activităților de predare - învățare – evaluare</a:t>
            </a:r>
            <a:r>
              <a:rPr lang="ro-RO" sz="2000" cap="all" dirty="0">
                <a:solidFill>
                  <a:prstClr val="black"/>
                </a:solidFill>
                <a:latin typeface="Tw Cen MT" panose="020B0602020104020603"/>
              </a:rPr>
              <a:t>.</a:t>
            </a:r>
            <a:endParaRPr lang="en-US" sz="2000" cap="all" dirty="0">
              <a:solidFill>
                <a:prstClr val="black"/>
              </a:solidFill>
              <a:latin typeface="Tw Cen MT" panose="020B0602020104020603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798425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3600" cap="all" dirty="0">
                <a:solidFill>
                  <a:prstClr val="black"/>
                </a:solidFill>
                <a:latin typeface="Tw Cen MT" panose="020B0602020104020603"/>
              </a:rPr>
              <a:t>Activități de învățare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2800" cap="all" dirty="0">
                <a:solidFill>
                  <a:prstClr val="black"/>
                </a:solidFill>
                <a:latin typeface="Tw Cen MT" panose="020B0602020104020603"/>
              </a:rPr>
              <a:t>Valorificarea și Relaționarea cunoștințelor și achizițiilor culturale ale elevilor cu procesul învățării/evaluării;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2800" cap="all" dirty="0">
                <a:solidFill>
                  <a:prstClr val="black"/>
                </a:solidFill>
                <a:latin typeface="Tw Cen MT" panose="020B0602020104020603"/>
              </a:rPr>
              <a:t>activități de învățare aplicate, actualizate, racordate la cultura și interesele cognitive ale </a:t>
            </a:r>
            <a:r>
              <a:rPr lang="en-US" sz="2800" cap="all" dirty="0" smtClean="0">
                <a:solidFill>
                  <a:prstClr val="black"/>
                </a:solidFill>
                <a:latin typeface="Tw Cen MT" panose="020B0602020104020603"/>
              </a:rPr>
              <a:t>ELEVI</a:t>
            </a:r>
            <a:r>
              <a:rPr lang="ro-RO" sz="2800" cap="all" dirty="0" smtClean="0">
                <a:solidFill>
                  <a:prstClr val="black"/>
                </a:solidFill>
                <a:latin typeface="Tw Cen MT" panose="020B0602020104020603"/>
              </a:rPr>
              <a:t>lor</a:t>
            </a:r>
            <a:r>
              <a:rPr lang="ro-RO" sz="2800" cap="all" dirty="0">
                <a:solidFill>
                  <a:prstClr val="black"/>
                </a:solidFill>
                <a:latin typeface="Tw Cen MT" panose="020B0602020104020603"/>
              </a:rPr>
              <a:t>, prin care se stimulează creativitatea și exprimarea opiniei personale; </a:t>
            </a:r>
            <a:endParaRPr lang="en-US" sz="2800" cap="all" dirty="0">
              <a:solidFill>
                <a:prstClr val="black"/>
              </a:solidFill>
              <a:latin typeface="Tw Cen MT" panose="020B0602020104020603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88354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200" cap="all" dirty="0">
                <a:solidFill>
                  <a:prstClr val="black"/>
                </a:solidFill>
                <a:latin typeface="Tw Cen MT" panose="020B0602020104020603"/>
              </a:rPr>
              <a:t>Oferirea de exemple de activități de învățare și evaluare centrate pe competențe multiple; </a:t>
            </a:r>
            <a:endParaRPr lang="en-US" sz="3200" cap="all" dirty="0">
              <a:solidFill>
                <a:prstClr val="black"/>
              </a:solidFill>
              <a:latin typeface="Tw Cen MT" panose="020B0602020104020603"/>
            </a:endParaRP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200" cap="all" dirty="0">
                <a:solidFill>
                  <a:prstClr val="black"/>
                </a:solidFill>
                <a:latin typeface="Tw Cen MT" panose="020B0602020104020603"/>
              </a:rPr>
              <a:t>Utilizarea instrumentelor de informare moderne folosite frecvent de generația actuală.</a:t>
            </a:r>
            <a:endParaRPr lang="en-US" sz="3200" cap="all" dirty="0">
              <a:solidFill>
                <a:prstClr val="black"/>
              </a:solidFill>
              <a:latin typeface="Tw Cen MT" panose="020B0602020104020603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745532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3600" cap="all" dirty="0">
                <a:solidFill>
                  <a:prstClr val="black"/>
                </a:solidFill>
                <a:latin typeface="Tw Cen MT"/>
              </a:rPr>
              <a:t>Tipuri de </a:t>
            </a:r>
            <a:r>
              <a:rPr lang="ro-RO" sz="3600" cap="all" dirty="0" err="1">
                <a:solidFill>
                  <a:prstClr val="black"/>
                </a:solidFill>
                <a:latin typeface="Tw Cen MT"/>
              </a:rPr>
              <a:t>activitati</a:t>
            </a:r>
            <a:r>
              <a:rPr lang="ro-RO" sz="3600" cap="all" dirty="0">
                <a:solidFill>
                  <a:prstClr val="black"/>
                </a:solidFill>
                <a:latin typeface="Tw Cen MT"/>
              </a:rPr>
              <a:t> </a:t>
            </a:r>
            <a:r>
              <a:rPr lang="ro-RO" sz="3600" cap="all" dirty="0" smtClean="0">
                <a:solidFill>
                  <a:prstClr val="black"/>
                </a:solidFill>
                <a:latin typeface="Tw Cen MT"/>
              </a:rPr>
              <a:t>–</a:t>
            </a:r>
            <a:r>
              <a:rPr lang="en-US" sz="3600" cap="all" dirty="0" smtClean="0">
                <a:solidFill>
                  <a:prstClr val="black"/>
                </a:solidFill>
                <a:latin typeface="Tw Cen MT"/>
              </a:rPr>
              <a:t>L1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en-US" sz="2800" cap="all" dirty="0">
                <a:solidFill>
                  <a:prstClr val="black"/>
                </a:solidFill>
                <a:latin typeface="Tw Cen MT"/>
              </a:rPr>
              <a:t>Get out of the labyrinth! (1.2);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en-US" sz="2800" cap="all" dirty="0">
                <a:solidFill>
                  <a:prstClr val="black"/>
                </a:solidFill>
                <a:latin typeface="Tw Cen MT"/>
              </a:rPr>
              <a:t> Santa/Batman …… is coming to dinner…. What do you choose for the menu?(2.3);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en-US" sz="2800" cap="all" dirty="0">
                <a:solidFill>
                  <a:prstClr val="black"/>
                </a:solidFill>
                <a:latin typeface="Tw Cen MT"/>
              </a:rPr>
              <a:t>Get on the right plane/train/bus…! (3.4);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en-US" sz="2800" cap="all" dirty="0">
                <a:solidFill>
                  <a:prstClr val="black"/>
                </a:solidFill>
                <a:latin typeface="Tw Cen MT"/>
              </a:rPr>
              <a:t>Put me on the market! (4.1);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en-US" sz="2800" cap="all" dirty="0">
                <a:solidFill>
                  <a:prstClr val="black"/>
                </a:solidFill>
                <a:latin typeface="Tw Cen MT"/>
              </a:rPr>
              <a:t>My father’s extravagant hobby (4.2);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en-US" sz="2800" cap="all" dirty="0">
                <a:solidFill>
                  <a:prstClr val="black"/>
                </a:solidFill>
                <a:latin typeface="Tw Cen MT"/>
              </a:rPr>
              <a:t> Make a wish and send it to Merlin, the wizard (4.3);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919153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3600" cap="all" dirty="0">
                <a:solidFill>
                  <a:prstClr val="black"/>
                </a:solidFill>
                <a:latin typeface="Tw Cen MT"/>
              </a:rPr>
              <a:t>Tipuri de </a:t>
            </a:r>
            <a:r>
              <a:rPr lang="ro-RO" sz="3600" cap="all" dirty="0" err="1">
                <a:solidFill>
                  <a:prstClr val="black"/>
                </a:solidFill>
                <a:latin typeface="Tw Cen MT"/>
              </a:rPr>
              <a:t>activitati</a:t>
            </a:r>
            <a:r>
              <a:rPr lang="ro-RO" sz="3600" cap="all" dirty="0">
                <a:solidFill>
                  <a:prstClr val="black"/>
                </a:solidFill>
                <a:latin typeface="Tw Cen MT"/>
              </a:rPr>
              <a:t> – l2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en-US" sz="2400" cap="all" dirty="0">
                <a:solidFill>
                  <a:prstClr val="black"/>
                </a:solidFill>
                <a:latin typeface="Tw Cen MT"/>
              </a:rPr>
              <a:t>Cartoon characters (Students identify the characters and make them introduce themselves) (1.3);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en-US" sz="2400" i="1" cap="all" dirty="0">
                <a:solidFill>
                  <a:prstClr val="black"/>
                </a:solidFill>
                <a:latin typeface="Tw Cen MT"/>
              </a:rPr>
              <a:t>Guess the character! </a:t>
            </a:r>
            <a:r>
              <a:rPr lang="en-US" sz="2400" cap="all" dirty="0">
                <a:solidFill>
                  <a:prstClr val="black"/>
                </a:solidFill>
                <a:latin typeface="Tw Cen MT"/>
              </a:rPr>
              <a:t>(Pantomime verbalization) (2.2);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en-US" sz="2400" i="1" cap="all" dirty="0">
                <a:solidFill>
                  <a:prstClr val="black"/>
                </a:solidFill>
                <a:latin typeface="Tw Cen MT"/>
              </a:rPr>
              <a:t>Make up your own calendar</a:t>
            </a:r>
            <a:r>
              <a:rPr lang="en-US" sz="2400" cap="all" dirty="0">
                <a:solidFill>
                  <a:prstClr val="black"/>
                </a:solidFill>
                <a:latin typeface="Tw Cen MT"/>
              </a:rPr>
              <a:t>! (You want to make your own photo calendar. Place the pictures (A-H) in the right month. Write the letter of the picture in the box provided for the month). (3.4, 4.1)</a:t>
            </a:r>
            <a:r>
              <a:rPr lang="ro-RO" sz="2400" cap="all" dirty="0">
                <a:solidFill>
                  <a:prstClr val="black"/>
                </a:solidFill>
                <a:latin typeface="Tw Cen MT"/>
              </a:rPr>
              <a:t>;</a:t>
            </a:r>
            <a:endParaRPr lang="en-US" sz="2400" cap="all" dirty="0">
              <a:solidFill>
                <a:prstClr val="black"/>
              </a:solidFill>
              <a:latin typeface="Tw Cen MT"/>
            </a:endParaRP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en-US" sz="2400" cap="all" dirty="0">
                <a:solidFill>
                  <a:prstClr val="black"/>
                </a:solidFill>
                <a:latin typeface="Tw Cen MT"/>
              </a:rPr>
              <a:t>Write a birthday card to Santa/ Easter Bunny/ cartoon characters! (4.1);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endParaRPr lang="en-US" sz="2000" cap="all" dirty="0">
              <a:solidFill>
                <a:prstClr val="black"/>
              </a:solidFill>
              <a:latin typeface="Tw Cen M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94547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200" cap="all" dirty="0" err="1">
                <a:solidFill>
                  <a:prstClr val="black"/>
                </a:solidFill>
                <a:latin typeface="Tw Cen MT"/>
              </a:rPr>
              <a:t>Cloze</a:t>
            </a:r>
            <a:r>
              <a:rPr lang="ro-RO" sz="3200" cap="all" dirty="0">
                <a:solidFill>
                  <a:prstClr val="black"/>
                </a:solidFill>
                <a:latin typeface="Tw Cen MT"/>
              </a:rPr>
              <a:t> </a:t>
            </a:r>
            <a:r>
              <a:rPr lang="ro-RO" sz="3200" cap="all" dirty="0" err="1">
                <a:solidFill>
                  <a:prstClr val="black"/>
                </a:solidFill>
                <a:latin typeface="Tw Cen MT"/>
              </a:rPr>
              <a:t>passages</a:t>
            </a:r>
            <a:r>
              <a:rPr lang="ro-RO" sz="3200" cap="all" dirty="0">
                <a:solidFill>
                  <a:prstClr val="black"/>
                </a:solidFill>
                <a:latin typeface="Tw Cen MT"/>
              </a:rPr>
              <a:t>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200" cap="all" dirty="0" err="1">
                <a:solidFill>
                  <a:prstClr val="black"/>
                </a:solidFill>
                <a:latin typeface="Tw Cen MT"/>
              </a:rPr>
              <a:t>Collaborative</a:t>
            </a:r>
            <a:r>
              <a:rPr lang="ro-RO" sz="3200" cap="all" dirty="0">
                <a:solidFill>
                  <a:prstClr val="black"/>
                </a:solidFill>
                <a:latin typeface="Tw Cen MT"/>
              </a:rPr>
              <a:t> </a:t>
            </a:r>
            <a:r>
              <a:rPr lang="ro-RO" sz="3200" cap="all" dirty="0" err="1">
                <a:solidFill>
                  <a:prstClr val="black"/>
                </a:solidFill>
                <a:latin typeface="Tw Cen MT"/>
              </a:rPr>
              <a:t>dialogues</a:t>
            </a:r>
            <a:r>
              <a:rPr lang="ro-RO" sz="3200" cap="all" dirty="0">
                <a:solidFill>
                  <a:prstClr val="black"/>
                </a:solidFill>
                <a:latin typeface="Tw Cen MT"/>
              </a:rPr>
              <a:t>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200" cap="all" dirty="0" err="1">
                <a:solidFill>
                  <a:prstClr val="black"/>
                </a:solidFill>
                <a:latin typeface="Tw Cen MT"/>
              </a:rPr>
              <a:t>Mix</a:t>
            </a:r>
            <a:r>
              <a:rPr lang="ro-RO" sz="3200" cap="all" dirty="0">
                <a:solidFill>
                  <a:prstClr val="black"/>
                </a:solidFill>
                <a:latin typeface="Tw Cen MT"/>
              </a:rPr>
              <a:t> </a:t>
            </a:r>
            <a:r>
              <a:rPr lang="ro-RO" sz="3200" cap="all" dirty="0" err="1">
                <a:solidFill>
                  <a:prstClr val="black"/>
                </a:solidFill>
                <a:latin typeface="Tw Cen MT"/>
              </a:rPr>
              <a:t>and</a:t>
            </a:r>
            <a:r>
              <a:rPr lang="ro-RO" sz="3200" cap="all" dirty="0">
                <a:solidFill>
                  <a:prstClr val="black"/>
                </a:solidFill>
                <a:latin typeface="Tw Cen MT"/>
              </a:rPr>
              <a:t> </a:t>
            </a:r>
            <a:r>
              <a:rPr lang="ro-RO" sz="3200" cap="all" dirty="0" err="1">
                <a:solidFill>
                  <a:prstClr val="black"/>
                </a:solidFill>
                <a:latin typeface="Tw Cen MT"/>
              </a:rPr>
              <a:t>match</a:t>
            </a:r>
            <a:r>
              <a:rPr lang="ro-RO" sz="3200" cap="all" dirty="0">
                <a:solidFill>
                  <a:prstClr val="black"/>
                </a:solidFill>
                <a:latin typeface="Tw Cen MT"/>
              </a:rPr>
              <a:t>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200" cap="all" dirty="0">
                <a:solidFill>
                  <a:prstClr val="black"/>
                </a:solidFill>
                <a:latin typeface="Tw Cen MT"/>
              </a:rPr>
              <a:t>Text </a:t>
            </a:r>
            <a:r>
              <a:rPr lang="ro-RO" sz="3200" cap="all" dirty="0" err="1">
                <a:solidFill>
                  <a:prstClr val="black"/>
                </a:solidFill>
                <a:latin typeface="Tw Cen MT"/>
              </a:rPr>
              <a:t>to</a:t>
            </a:r>
            <a:r>
              <a:rPr lang="ro-RO" sz="3200" cap="all" dirty="0">
                <a:solidFill>
                  <a:prstClr val="black"/>
                </a:solidFill>
                <a:latin typeface="Tw Cen MT"/>
              </a:rPr>
              <a:t> </a:t>
            </a:r>
            <a:r>
              <a:rPr lang="ro-RO" sz="3200" cap="all" dirty="0" err="1">
                <a:solidFill>
                  <a:prstClr val="black"/>
                </a:solidFill>
                <a:latin typeface="Tw Cen MT"/>
              </a:rPr>
              <a:t>graphic</a:t>
            </a:r>
            <a:r>
              <a:rPr lang="ro-RO" sz="3200" cap="all" dirty="0">
                <a:solidFill>
                  <a:prstClr val="black"/>
                </a:solidFill>
                <a:latin typeface="Tw Cen MT"/>
              </a:rPr>
              <a:t> </a:t>
            </a:r>
            <a:r>
              <a:rPr lang="ro-RO" sz="3200" cap="all" dirty="0" err="1">
                <a:solidFill>
                  <a:prstClr val="black"/>
                </a:solidFill>
                <a:latin typeface="Tw Cen MT"/>
              </a:rPr>
              <a:t>and</a:t>
            </a:r>
            <a:r>
              <a:rPr lang="ro-RO" sz="3200" cap="all" dirty="0">
                <a:solidFill>
                  <a:prstClr val="black"/>
                </a:solidFill>
                <a:latin typeface="Tw Cen MT"/>
              </a:rPr>
              <a:t> back </a:t>
            </a:r>
            <a:r>
              <a:rPr lang="ro-RO" sz="3200" cap="all" dirty="0" err="1">
                <a:solidFill>
                  <a:prstClr val="black"/>
                </a:solidFill>
                <a:latin typeface="Tw Cen MT"/>
              </a:rPr>
              <a:t>again</a:t>
            </a:r>
            <a:r>
              <a:rPr lang="ro-RO" sz="3200" cap="all" dirty="0">
                <a:solidFill>
                  <a:prstClr val="black"/>
                </a:solidFill>
                <a:latin typeface="Tw Cen MT"/>
              </a:rPr>
              <a:t>;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200" cap="all" dirty="0" err="1">
                <a:solidFill>
                  <a:prstClr val="black"/>
                </a:solidFill>
                <a:latin typeface="Tw Cen MT"/>
              </a:rPr>
              <a:t>Think</a:t>
            </a:r>
            <a:r>
              <a:rPr lang="ro-RO" sz="3200" cap="all" dirty="0">
                <a:solidFill>
                  <a:prstClr val="black"/>
                </a:solidFill>
                <a:latin typeface="Tw Cen MT"/>
              </a:rPr>
              <a:t> – </a:t>
            </a:r>
            <a:r>
              <a:rPr lang="ro-RO" sz="3200" cap="all" dirty="0" err="1">
                <a:solidFill>
                  <a:prstClr val="black"/>
                </a:solidFill>
                <a:latin typeface="Tw Cen MT"/>
              </a:rPr>
              <a:t>write</a:t>
            </a:r>
            <a:r>
              <a:rPr lang="ro-RO" sz="3200" cap="all" dirty="0">
                <a:solidFill>
                  <a:prstClr val="black"/>
                </a:solidFill>
                <a:latin typeface="Tw Cen MT"/>
              </a:rPr>
              <a:t> –pair </a:t>
            </a:r>
            <a:r>
              <a:rPr lang="ro-RO" sz="3200" cap="all" dirty="0" err="1">
                <a:solidFill>
                  <a:prstClr val="black"/>
                </a:solidFill>
                <a:latin typeface="Tw Cen MT"/>
              </a:rPr>
              <a:t>and</a:t>
            </a:r>
            <a:r>
              <a:rPr lang="ro-RO" sz="3200" cap="all" dirty="0">
                <a:solidFill>
                  <a:prstClr val="black"/>
                </a:solidFill>
                <a:latin typeface="Tw Cen MT"/>
              </a:rPr>
              <a:t> </a:t>
            </a:r>
            <a:r>
              <a:rPr lang="ro-RO" sz="3200" cap="all" dirty="0" err="1">
                <a:solidFill>
                  <a:prstClr val="black"/>
                </a:solidFill>
                <a:latin typeface="Tw Cen MT"/>
              </a:rPr>
              <a:t>share</a:t>
            </a:r>
            <a:endParaRPr lang="ro-RO" sz="3200" cap="all" dirty="0">
              <a:solidFill>
                <a:prstClr val="black"/>
              </a:solidFill>
              <a:latin typeface="Tw Cen MT"/>
            </a:endParaRP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200" cap="all" dirty="0">
                <a:solidFill>
                  <a:prstClr val="black"/>
                </a:solidFill>
                <a:latin typeface="Tw Cen MT"/>
              </a:rPr>
              <a:t>Story </a:t>
            </a:r>
            <a:r>
              <a:rPr lang="ro-RO" sz="3200" cap="all" dirty="0" err="1">
                <a:solidFill>
                  <a:prstClr val="black"/>
                </a:solidFill>
                <a:latin typeface="Tw Cen MT"/>
              </a:rPr>
              <a:t>maps</a:t>
            </a:r>
            <a:r>
              <a:rPr lang="ro-RO" sz="3200" cap="all" dirty="0">
                <a:solidFill>
                  <a:prstClr val="black"/>
                </a:solidFill>
                <a:latin typeface="Tw Cen MT"/>
              </a:rPr>
              <a:t>;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493116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600" cap="all" dirty="0">
                <a:solidFill>
                  <a:prstClr val="black"/>
                </a:solidFill>
                <a:latin typeface="Tw Cen MT"/>
              </a:rPr>
              <a:t>Content </a:t>
            </a:r>
            <a:r>
              <a:rPr lang="ro-RO" sz="3600" cap="all" dirty="0" err="1">
                <a:solidFill>
                  <a:prstClr val="black"/>
                </a:solidFill>
                <a:latin typeface="Tw Cen MT"/>
              </a:rPr>
              <a:t>learning</a:t>
            </a:r>
            <a:r>
              <a:rPr lang="ro-RO" sz="3600" cap="all" dirty="0">
                <a:solidFill>
                  <a:prstClr val="black"/>
                </a:solidFill>
                <a:latin typeface="Tw Cen MT"/>
              </a:rPr>
              <a:t> </a:t>
            </a:r>
            <a:r>
              <a:rPr lang="ro-RO" sz="3600" cap="all" dirty="0" err="1">
                <a:solidFill>
                  <a:prstClr val="black"/>
                </a:solidFill>
                <a:latin typeface="Tw Cen MT"/>
              </a:rPr>
              <a:t>logs</a:t>
            </a:r>
            <a:r>
              <a:rPr lang="ro-RO" sz="3600" cap="all" dirty="0">
                <a:solidFill>
                  <a:prstClr val="black"/>
                </a:solidFill>
                <a:latin typeface="Tw Cen MT"/>
              </a:rPr>
              <a:t>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600" cap="all" dirty="0" err="1">
                <a:solidFill>
                  <a:prstClr val="black"/>
                </a:solidFill>
                <a:latin typeface="Tw Cen MT"/>
              </a:rPr>
              <a:t>Person</a:t>
            </a:r>
            <a:r>
              <a:rPr lang="ro-RO" sz="3600" cap="all" dirty="0">
                <a:solidFill>
                  <a:prstClr val="black"/>
                </a:solidFill>
                <a:latin typeface="Tw Cen MT"/>
              </a:rPr>
              <a:t> of </a:t>
            </a:r>
            <a:r>
              <a:rPr lang="ro-RO" sz="3600" cap="all" dirty="0" err="1">
                <a:solidFill>
                  <a:prstClr val="black"/>
                </a:solidFill>
                <a:latin typeface="Tw Cen MT"/>
              </a:rPr>
              <a:t>the</a:t>
            </a:r>
            <a:r>
              <a:rPr lang="ro-RO" sz="3600" cap="all" dirty="0">
                <a:solidFill>
                  <a:prstClr val="black"/>
                </a:solidFill>
                <a:latin typeface="Tw Cen MT"/>
              </a:rPr>
              <a:t> </a:t>
            </a:r>
            <a:r>
              <a:rPr lang="ro-RO" sz="3600" cap="all" dirty="0" err="1">
                <a:solidFill>
                  <a:prstClr val="black"/>
                </a:solidFill>
                <a:latin typeface="Tw Cen MT"/>
              </a:rPr>
              <a:t>week</a:t>
            </a:r>
            <a:r>
              <a:rPr lang="ro-RO" sz="3600" cap="all" dirty="0">
                <a:solidFill>
                  <a:prstClr val="black"/>
                </a:solidFill>
                <a:latin typeface="Tw Cen MT"/>
              </a:rPr>
              <a:t>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600" cap="all" dirty="0" err="1">
                <a:solidFill>
                  <a:prstClr val="black"/>
                </a:solidFill>
                <a:latin typeface="Tw Cen MT"/>
              </a:rPr>
              <a:t>Roving</a:t>
            </a:r>
            <a:r>
              <a:rPr lang="ro-RO" sz="3600" cap="all" dirty="0">
                <a:solidFill>
                  <a:prstClr val="black"/>
                </a:solidFill>
                <a:latin typeface="Tw Cen MT"/>
              </a:rPr>
              <a:t> </a:t>
            </a:r>
            <a:r>
              <a:rPr lang="ro-RO" sz="3600" cap="all" dirty="0" err="1">
                <a:solidFill>
                  <a:prstClr val="black"/>
                </a:solidFill>
                <a:latin typeface="Tw Cen MT"/>
              </a:rPr>
              <a:t>charts</a:t>
            </a:r>
            <a:r>
              <a:rPr lang="ro-RO" sz="3600" cap="all" dirty="0">
                <a:solidFill>
                  <a:prstClr val="black"/>
                </a:solidFill>
                <a:latin typeface="Tw Cen MT"/>
              </a:rPr>
              <a:t>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600" cap="all" dirty="0">
                <a:solidFill>
                  <a:prstClr val="black"/>
                </a:solidFill>
                <a:latin typeface="Tw Cen MT"/>
              </a:rPr>
              <a:t>Word </a:t>
            </a:r>
            <a:r>
              <a:rPr lang="ro-RO" sz="3600" cap="all" dirty="0" err="1">
                <a:solidFill>
                  <a:prstClr val="black"/>
                </a:solidFill>
                <a:latin typeface="Tw Cen MT"/>
              </a:rPr>
              <a:t>picture</a:t>
            </a:r>
            <a:r>
              <a:rPr lang="ro-RO" sz="3600" cap="all" dirty="0">
                <a:solidFill>
                  <a:prstClr val="black"/>
                </a:solidFill>
                <a:latin typeface="Tw Cen MT"/>
              </a:rPr>
              <a:t> </a:t>
            </a:r>
            <a:r>
              <a:rPr lang="ro-RO" sz="3600" cap="all" dirty="0" err="1">
                <a:solidFill>
                  <a:prstClr val="black"/>
                </a:solidFill>
                <a:latin typeface="Tw Cen MT"/>
              </a:rPr>
              <a:t>bank</a:t>
            </a:r>
            <a:r>
              <a:rPr lang="ro-RO" sz="3600" cap="all" dirty="0">
                <a:solidFill>
                  <a:prstClr val="black"/>
                </a:solidFill>
                <a:latin typeface="Tw Cen MT"/>
              </a:rPr>
              <a:t>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600" cap="all" dirty="0" err="1">
                <a:solidFill>
                  <a:prstClr val="black"/>
                </a:solidFill>
                <a:latin typeface="Tw Cen MT"/>
              </a:rPr>
              <a:t>Inside</a:t>
            </a:r>
            <a:r>
              <a:rPr lang="ro-RO" sz="3600" cap="all" dirty="0">
                <a:solidFill>
                  <a:prstClr val="black"/>
                </a:solidFill>
                <a:latin typeface="Tw Cen MT"/>
              </a:rPr>
              <a:t> – </a:t>
            </a:r>
            <a:r>
              <a:rPr lang="ro-RO" sz="3600" cap="all" dirty="0" err="1">
                <a:solidFill>
                  <a:prstClr val="black"/>
                </a:solidFill>
                <a:latin typeface="Tw Cen MT"/>
              </a:rPr>
              <a:t>outside</a:t>
            </a:r>
            <a:r>
              <a:rPr lang="ro-RO" sz="3600" cap="all" dirty="0">
                <a:solidFill>
                  <a:prstClr val="black"/>
                </a:solidFill>
                <a:latin typeface="Tw Cen MT"/>
              </a:rPr>
              <a:t> </a:t>
            </a:r>
            <a:r>
              <a:rPr lang="ro-RO" sz="3600" cap="all" dirty="0" err="1">
                <a:solidFill>
                  <a:prstClr val="black"/>
                </a:solidFill>
                <a:latin typeface="Tw Cen MT"/>
              </a:rPr>
              <a:t>the</a:t>
            </a:r>
            <a:r>
              <a:rPr lang="ro-RO" sz="3600" cap="all" dirty="0">
                <a:solidFill>
                  <a:prstClr val="black"/>
                </a:solidFill>
                <a:latin typeface="Tw Cen MT"/>
              </a:rPr>
              <a:t> </a:t>
            </a:r>
            <a:r>
              <a:rPr lang="ro-RO" sz="3600" cap="all" dirty="0" err="1">
                <a:solidFill>
                  <a:prstClr val="black"/>
                </a:solidFill>
                <a:latin typeface="Tw Cen MT"/>
              </a:rPr>
              <a:t>circle</a:t>
            </a:r>
            <a:r>
              <a:rPr lang="ro-RO" sz="3600" cap="all" dirty="0">
                <a:solidFill>
                  <a:prstClr val="black"/>
                </a:solidFill>
                <a:latin typeface="Tw Cen MT"/>
              </a:rPr>
              <a:t>.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26051957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3600" cap="all" dirty="0">
                <a:solidFill>
                  <a:prstClr val="black"/>
                </a:solidFill>
                <a:latin typeface="Tw Cen MT" panose="020B0602020104020603"/>
              </a:rPr>
              <a:t>Activități de evaluare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99592" y="1447800"/>
            <a:ext cx="7787208" cy="4717504"/>
          </a:xfrm>
        </p:spPr>
        <p:txBody>
          <a:bodyPr>
            <a:noAutofit/>
          </a:bodyPr>
          <a:lstStyle/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600" cap="all" dirty="0">
                <a:solidFill>
                  <a:prstClr val="black"/>
                </a:solidFill>
                <a:latin typeface="Tw Cen MT" panose="020B0602020104020603"/>
              </a:rPr>
              <a:t>Proiectarea acestora astfel încât să abordeze nevoile de învățare ale elevilor (</a:t>
            </a:r>
            <a:r>
              <a:rPr lang="ro-RO" sz="3600" cap="all" dirty="0" err="1">
                <a:solidFill>
                  <a:prstClr val="black"/>
                </a:solidFill>
                <a:latin typeface="Tw Cen MT" panose="020B0602020104020603"/>
              </a:rPr>
              <a:t>skills</a:t>
            </a:r>
            <a:r>
              <a:rPr lang="ro-RO" sz="3600" cap="all" dirty="0">
                <a:solidFill>
                  <a:prstClr val="black"/>
                </a:solidFill>
                <a:latin typeface="Tw Cen MT" panose="020B0602020104020603"/>
              </a:rPr>
              <a:t> </a:t>
            </a:r>
            <a:r>
              <a:rPr lang="ro-RO" sz="3600" cap="all" dirty="0" err="1">
                <a:solidFill>
                  <a:prstClr val="black"/>
                </a:solidFill>
                <a:latin typeface="Tw Cen MT" panose="020B0602020104020603"/>
              </a:rPr>
              <a:t>and</a:t>
            </a:r>
            <a:r>
              <a:rPr lang="ro-RO" sz="3600" cap="all" dirty="0">
                <a:solidFill>
                  <a:prstClr val="black"/>
                </a:solidFill>
                <a:latin typeface="Tw Cen MT" panose="020B0602020104020603"/>
              </a:rPr>
              <a:t> </a:t>
            </a:r>
            <a:r>
              <a:rPr lang="ro-RO" sz="3600" cap="all" dirty="0" err="1">
                <a:solidFill>
                  <a:prstClr val="black"/>
                </a:solidFill>
                <a:latin typeface="Tw Cen MT" panose="020B0602020104020603"/>
              </a:rPr>
              <a:t>acquisitions</a:t>
            </a:r>
            <a:r>
              <a:rPr lang="ro-RO" sz="3600" cap="all" dirty="0">
                <a:solidFill>
                  <a:prstClr val="black"/>
                </a:solidFill>
                <a:latin typeface="Tw Cen MT" panose="020B0602020104020603"/>
              </a:rPr>
              <a:t>);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600" cap="all" dirty="0">
                <a:solidFill>
                  <a:prstClr val="black"/>
                </a:solidFill>
                <a:latin typeface="Tw Cen MT" panose="020B0602020104020603"/>
              </a:rPr>
              <a:t>Să Încurajeze și să motiveze elevii pentru a își exersa competențele și utiliza cunoștințele; 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1707609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o-RO" cap="all" dirty="0">
                <a:solidFill>
                  <a:prstClr val="black"/>
                </a:solidFill>
                <a:latin typeface="Tw Cen MT" panose="020B0602020104020603"/>
              </a:rPr>
              <a:t>Racordarea</a:t>
            </a:r>
            <a:r>
              <a:rPr lang="ro-RO" sz="3600" cap="all" dirty="0">
                <a:solidFill>
                  <a:prstClr val="black"/>
                </a:solidFill>
                <a:latin typeface="Tw Cen MT" panose="020B0602020104020603"/>
              </a:rPr>
              <a:t> la standardele europene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99592" y="1484784"/>
            <a:ext cx="7772400" cy="4572000"/>
          </a:xfrm>
        </p:spPr>
        <p:txBody>
          <a:bodyPr/>
          <a:lstStyle/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2800" cap="all" dirty="0">
                <a:solidFill>
                  <a:prstClr val="black"/>
                </a:solidFill>
                <a:latin typeface="Tw Cen MT" panose="020B0602020104020603"/>
              </a:rPr>
              <a:t>Elaborarea programelor pentru limbi moderne conform </a:t>
            </a:r>
            <a:r>
              <a:rPr lang="ro-RO" sz="2800" i="1" cap="all" dirty="0">
                <a:solidFill>
                  <a:prstClr val="black"/>
                </a:solidFill>
                <a:latin typeface="Tw Cen MT" panose="020B0602020104020603"/>
              </a:rPr>
              <a:t>Recomandării Parlamentului European vizând </a:t>
            </a:r>
            <a:r>
              <a:rPr lang="ro-RO" sz="2800" i="1" cap="all" dirty="0">
                <a:solidFill>
                  <a:srgbClr val="FF0000"/>
                </a:solidFill>
                <a:latin typeface="Tw Cen MT" panose="020B0602020104020603"/>
              </a:rPr>
              <a:t>competenţele cheie de învățare pe tot parcursul vieții </a:t>
            </a:r>
            <a:r>
              <a:rPr lang="ro-RO" sz="2800" cap="all" dirty="0">
                <a:solidFill>
                  <a:prstClr val="black"/>
                </a:solidFill>
                <a:latin typeface="Tw Cen MT" panose="020B0602020104020603"/>
              </a:rPr>
              <a:t>și </a:t>
            </a:r>
            <a:r>
              <a:rPr lang="ro-RO" sz="2800" cap="all" dirty="0">
                <a:solidFill>
                  <a:srgbClr val="FF0000"/>
                </a:solidFill>
                <a:latin typeface="Tw Cen MT" panose="020B0602020104020603"/>
              </a:rPr>
              <a:t>a </a:t>
            </a:r>
            <a:r>
              <a:rPr lang="ro-RO" sz="2800" i="1" cap="all" dirty="0">
                <a:solidFill>
                  <a:srgbClr val="FF0000"/>
                </a:solidFill>
                <a:latin typeface="Tw Cen MT" panose="020B0602020104020603"/>
              </a:rPr>
              <a:t>Cadrului European Comun de Referinţă pentru Limbi</a:t>
            </a:r>
            <a:r>
              <a:rPr lang="ro-RO" sz="2800" cap="all" dirty="0">
                <a:solidFill>
                  <a:srgbClr val="FF0000"/>
                </a:solidFill>
                <a:latin typeface="Tw Cen MT" panose="020B0602020104020603"/>
              </a:rPr>
              <a:t> </a:t>
            </a:r>
            <a:r>
              <a:rPr lang="ro-RO" sz="2800" cap="all" dirty="0">
                <a:solidFill>
                  <a:prstClr val="black"/>
                </a:solidFill>
                <a:latin typeface="Tw Cen MT" panose="020B0602020104020603"/>
              </a:rPr>
              <a:t>– în ceea ce privește nivelurile lingvistice de referință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149325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200" cap="all" dirty="0">
                <a:solidFill>
                  <a:prstClr val="black"/>
                </a:solidFill>
                <a:latin typeface="Tw Cen MT" panose="020B0602020104020603"/>
              </a:rPr>
              <a:t>Să reflecte achiziția și capacitatea elevilor de a utiliza cunoștințele în contexte noi;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200" cap="all" dirty="0">
                <a:solidFill>
                  <a:prstClr val="black"/>
                </a:solidFill>
                <a:latin typeface="Tw Cen MT" panose="020B0602020104020603"/>
              </a:rPr>
              <a:t>Valorificarea feedback-ului oferit de acestea atât asupra performanței didactice, cât și asupra progresului elevilor. 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3084881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Ø"/>
            </a:pPr>
            <a:r>
              <a:rPr lang="ro-RO" sz="2800" cap="all" dirty="0" err="1">
                <a:solidFill>
                  <a:prstClr val="black"/>
                </a:solidFill>
                <a:latin typeface="Tw Cen MT"/>
              </a:rPr>
              <a:t>Retelling</a:t>
            </a:r>
            <a:r>
              <a:rPr lang="ro-RO" sz="2800" cap="all" dirty="0">
                <a:solidFill>
                  <a:prstClr val="black"/>
                </a:solidFill>
                <a:latin typeface="Tw Cen MT"/>
              </a:rPr>
              <a:t> </a:t>
            </a:r>
            <a:r>
              <a:rPr lang="ro-RO" sz="2800" cap="all" dirty="0" err="1">
                <a:solidFill>
                  <a:prstClr val="black"/>
                </a:solidFill>
                <a:latin typeface="Tw Cen MT"/>
              </a:rPr>
              <a:t>stories</a:t>
            </a:r>
            <a:r>
              <a:rPr lang="ro-RO" sz="2800" cap="all" dirty="0">
                <a:solidFill>
                  <a:prstClr val="black"/>
                </a:solidFill>
                <a:latin typeface="Tw Cen MT"/>
              </a:rPr>
              <a:t>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Ø"/>
            </a:pPr>
            <a:r>
              <a:rPr lang="ro-RO" sz="2800" cap="all" dirty="0">
                <a:solidFill>
                  <a:prstClr val="black"/>
                </a:solidFill>
                <a:latin typeface="Tw Cen MT"/>
              </a:rPr>
              <a:t>Role </a:t>
            </a:r>
            <a:r>
              <a:rPr lang="ro-RO" sz="2800" cap="all" dirty="0" err="1">
                <a:solidFill>
                  <a:prstClr val="black"/>
                </a:solidFill>
                <a:latin typeface="Tw Cen MT"/>
              </a:rPr>
              <a:t>playing</a:t>
            </a:r>
            <a:r>
              <a:rPr lang="ro-RO" sz="2800" cap="all" dirty="0">
                <a:solidFill>
                  <a:prstClr val="black"/>
                </a:solidFill>
                <a:latin typeface="Tw Cen MT"/>
              </a:rPr>
              <a:t>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Ø"/>
            </a:pPr>
            <a:r>
              <a:rPr lang="ro-RO" sz="2800" cap="all" dirty="0" err="1">
                <a:solidFill>
                  <a:prstClr val="black"/>
                </a:solidFill>
                <a:latin typeface="Tw Cen MT"/>
              </a:rPr>
              <a:t>Completing</a:t>
            </a:r>
            <a:r>
              <a:rPr lang="ro-RO" sz="2800" cap="all" dirty="0">
                <a:solidFill>
                  <a:prstClr val="black"/>
                </a:solidFill>
                <a:latin typeface="Tw Cen MT"/>
              </a:rPr>
              <a:t> incomplete </a:t>
            </a:r>
            <a:r>
              <a:rPr lang="ro-RO" sz="2800" cap="all" dirty="0" err="1">
                <a:solidFill>
                  <a:prstClr val="black"/>
                </a:solidFill>
                <a:latin typeface="Tw Cen MT"/>
              </a:rPr>
              <a:t>stories</a:t>
            </a:r>
            <a:r>
              <a:rPr lang="ro-RO" sz="2800" cap="all" dirty="0">
                <a:solidFill>
                  <a:prstClr val="black"/>
                </a:solidFill>
                <a:latin typeface="Tw Cen MT"/>
              </a:rPr>
              <a:t>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Ø"/>
            </a:pPr>
            <a:r>
              <a:rPr lang="ro-RO" sz="2800" cap="all" dirty="0" err="1">
                <a:solidFill>
                  <a:prstClr val="black"/>
                </a:solidFill>
                <a:latin typeface="Tw Cen MT"/>
              </a:rPr>
              <a:t>Playing</a:t>
            </a:r>
            <a:r>
              <a:rPr lang="ro-RO" sz="2800" cap="all" dirty="0">
                <a:solidFill>
                  <a:prstClr val="black"/>
                </a:solidFill>
                <a:latin typeface="Tw Cen MT"/>
              </a:rPr>
              <a:t> </a:t>
            </a:r>
            <a:r>
              <a:rPr lang="ro-RO" sz="2800" cap="all" dirty="0" err="1">
                <a:solidFill>
                  <a:prstClr val="black"/>
                </a:solidFill>
                <a:latin typeface="Tw Cen MT"/>
              </a:rPr>
              <a:t>games</a:t>
            </a:r>
            <a:r>
              <a:rPr lang="ro-RO" sz="2800" cap="all" dirty="0">
                <a:solidFill>
                  <a:prstClr val="black"/>
                </a:solidFill>
                <a:latin typeface="Tw Cen MT"/>
              </a:rPr>
              <a:t>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Ø"/>
            </a:pPr>
            <a:r>
              <a:rPr lang="ro-RO" sz="2800" cap="all" dirty="0">
                <a:solidFill>
                  <a:prstClr val="black"/>
                </a:solidFill>
                <a:latin typeface="Tw Cen MT"/>
              </a:rPr>
              <a:t>Oral </a:t>
            </a:r>
            <a:r>
              <a:rPr lang="ro-RO" sz="2800" cap="all" dirty="0" err="1">
                <a:solidFill>
                  <a:prstClr val="black"/>
                </a:solidFill>
                <a:latin typeface="Tw Cen MT"/>
              </a:rPr>
              <a:t>reporting</a:t>
            </a:r>
            <a:r>
              <a:rPr lang="ro-RO" sz="2800" cap="all" dirty="0">
                <a:solidFill>
                  <a:prstClr val="black"/>
                </a:solidFill>
                <a:latin typeface="Tw Cen MT"/>
              </a:rPr>
              <a:t>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Ø"/>
            </a:pPr>
            <a:r>
              <a:rPr lang="ro-RO" sz="2800" cap="all" dirty="0" err="1">
                <a:solidFill>
                  <a:prstClr val="black"/>
                </a:solidFill>
                <a:latin typeface="Tw Cen MT"/>
              </a:rPr>
              <a:t>Completing</a:t>
            </a:r>
            <a:r>
              <a:rPr lang="ro-RO" sz="2800" cap="all" dirty="0">
                <a:solidFill>
                  <a:prstClr val="black"/>
                </a:solidFill>
                <a:latin typeface="Tw Cen MT"/>
              </a:rPr>
              <a:t> </a:t>
            </a:r>
            <a:r>
              <a:rPr lang="ro-RO" sz="2800" cap="all" dirty="0" err="1">
                <a:solidFill>
                  <a:prstClr val="black"/>
                </a:solidFill>
                <a:latin typeface="Tw Cen MT"/>
              </a:rPr>
              <a:t>dialogues</a:t>
            </a:r>
            <a:r>
              <a:rPr lang="ro-RO" sz="2800" cap="all" dirty="0">
                <a:solidFill>
                  <a:prstClr val="black"/>
                </a:solidFill>
                <a:latin typeface="Tw Cen MT"/>
              </a:rPr>
              <a:t>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Ø"/>
            </a:pPr>
            <a:r>
              <a:rPr lang="ro-RO" sz="2800" cap="all" dirty="0" err="1">
                <a:solidFill>
                  <a:prstClr val="black"/>
                </a:solidFill>
                <a:latin typeface="Tw Cen MT"/>
              </a:rPr>
              <a:t>Reciprocal</a:t>
            </a:r>
            <a:r>
              <a:rPr lang="ro-RO" sz="2800" cap="all" dirty="0">
                <a:solidFill>
                  <a:prstClr val="black"/>
                </a:solidFill>
                <a:latin typeface="Tw Cen MT"/>
              </a:rPr>
              <a:t> </a:t>
            </a:r>
            <a:r>
              <a:rPr lang="ro-RO" sz="2800" cap="all" dirty="0" err="1">
                <a:solidFill>
                  <a:prstClr val="black"/>
                </a:solidFill>
                <a:latin typeface="Tw Cen MT"/>
              </a:rPr>
              <a:t>teachingș</a:t>
            </a:r>
            <a:r>
              <a:rPr lang="ro-RO" sz="2800" cap="all" dirty="0">
                <a:solidFill>
                  <a:prstClr val="black"/>
                </a:solidFill>
                <a:latin typeface="Tw Cen MT"/>
              </a:rPr>
              <a:t>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Wingdings" panose="05000000000000000000" pitchFamily="2" charset="2"/>
              <a:buChar char="Ø"/>
            </a:pPr>
            <a:r>
              <a:rPr lang="ro-RO" sz="2800" cap="all" dirty="0" err="1">
                <a:solidFill>
                  <a:prstClr val="black"/>
                </a:solidFill>
                <a:latin typeface="Tw Cen MT"/>
              </a:rPr>
              <a:t>Questions</a:t>
            </a:r>
            <a:r>
              <a:rPr lang="ro-RO" sz="2800" cap="all" dirty="0">
                <a:solidFill>
                  <a:prstClr val="black"/>
                </a:solidFill>
                <a:latin typeface="Tw Cen MT"/>
              </a:rPr>
              <a:t> for </a:t>
            </a:r>
            <a:r>
              <a:rPr lang="ro-RO" sz="2800" cap="all" dirty="0" err="1">
                <a:solidFill>
                  <a:prstClr val="black"/>
                </a:solidFill>
                <a:latin typeface="Tw Cen MT"/>
              </a:rPr>
              <a:t>peers</a:t>
            </a:r>
            <a:r>
              <a:rPr lang="ro-RO" sz="2800" cap="all" dirty="0">
                <a:solidFill>
                  <a:prstClr val="black"/>
                </a:solidFill>
                <a:latin typeface="Tw Cen MT"/>
              </a:rPr>
              <a:t>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734564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RACORDAREA LA STANDARDE EUROPENE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200" cap="all" dirty="0">
                <a:latin typeface="Tw Cen MT" panose="020B0602020104020603"/>
              </a:rPr>
              <a:t>Contribuția</a:t>
            </a:r>
            <a:r>
              <a:rPr lang="ro-RO" sz="3200" cap="all" dirty="0">
                <a:solidFill>
                  <a:prstClr val="black"/>
                </a:solidFill>
                <a:latin typeface="Tw Cen MT" panose="020B0602020104020603"/>
              </a:rPr>
              <a:t> programelor pentru limbi moderne la dezvolt</a:t>
            </a:r>
            <a:r>
              <a:rPr lang="en-US" sz="3200" cap="all" dirty="0">
                <a:solidFill>
                  <a:prstClr val="black"/>
                </a:solidFill>
                <a:latin typeface="Tw Cen MT" panose="020B0602020104020603"/>
              </a:rPr>
              <a:t>a</a:t>
            </a:r>
            <a:r>
              <a:rPr lang="ro-RO" sz="3200" cap="all" dirty="0">
                <a:solidFill>
                  <a:prstClr val="black"/>
                </a:solidFill>
                <a:latin typeface="Tw Cen MT" panose="020B0602020104020603"/>
              </a:rPr>
              <a:t>rea competențelor cheie prin relaționarea celor lingvistice cu cele sociale, civice, digitale și de sensibilizare și exprimare culturală 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4909395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o-RO" sz="3600" cap="all" dirty="0">
                <a:solidFill>
                  <a:prstClr val="black"/>
                </a:solidFill>
                <a:latin typeface="Tw Cen MT" panose="020B0602020104020603"/>
                <a:ea typeface="+mn-ea"/>
                <a:cs typeface="+mn-cs"/>
              </a:rPr>
              <a:t>Racordarea la standardele europene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200" cap="all" dirty="0">
                <a:latin typeface="Tw Cen MT" panose="020B0602020104020603"/>
              </a:rPr>
              <a:t>Aportul</a:t>
            </a:r>
            <a:r>
              <a:rPr lang="ro-RO" sz="3200" cap="all" dirty="0">
                <a:solidFill>
                  <a:prstClr val="black"/>
                </a:solidFill>
                <a:latin typeface="Tw Cen MT" panose="020B0602020104020603"/>
              </a:rPr>
              <a:t> programelor pentru limbi moderne  la dezvoltarea Competențelor care sprijină integrarea tinerilor în epoca globalizării prin racordarea la instrumentele de comunicare tipice pentru societatea contemporană și facilitarea </a:t>
            </a:r>
            <a:r>
              <a:rPr lang="ro-RO" sz="3200" cap="all" dirty="0" err="1">
                <a:solidFill>
                  <a:prstClr val="black"/>
                </a:solidFill>
                <a:latin typeface="Tw Cen MT" panose="020B0602020104020603"/>
              </a:rPr>
              <a:t>lifelong</a:t>
            </a:r>
            <a:r>
              <a:rPr lang="ro-RO" sz="3200" cap="all" dirty="0">
                <a:solidFill>
                  <a:prstClr val="black"/>
                </a:solidFill>
                <a:latin typeface="Tw Cen MT" panose="020B0602020104020603"/>
              </a:rPr>
              <a:t> </a:t>
            </a:r>
            <a:r>
              <a:rPr lang="ro-RO" sz="3200" cap="all" dirty="0" err="1" smtClean="0">
                <a:solidFill>
                  <a:prstClr val="black"/>
                </a:solidFill>
                <a:latin typeface="Tw Cen MT" panose="020B0602020104020603"/>
              </a:rPr>
              <a:t>learning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098171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o-RO" sz="3600" cap="all" dirty="0">
                <a:solidFill>
                  <a:prstClr val="black"/>
                </a:solidFill>
                <a:latin typeface="Tw Cen MT" panose="020B0602020104020603"/>
                <a:ea typeface="+mn-ea"/>
                <a:cs typeface="+mn-cs"/>
              </a:rPr>
              <a:t>Racordarea la standardele europene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200" cap="all" dirty="0">
                <a:solidFill>
                  <a:prstClr val="black"/>
                </a:solidFill>
                <a:latin typeface="Tw Cen MT" panose="020B0602020104020603"/>
              </a:rPr>
              <a:t>Contribuția programelor pentru limbi moderne la crearea unui mediu de învățare </a:t>
            </a:r>
            <a:r>
              <a:rPr lang="ro-RO" sz="3200" cap="all" dirty="0" err="1">
                <a:solidFill>
                  <a:prstClr val="black"/>
                </a:solidFill>
                <a:latin typeface="Tw Cen MT" panose="020B0602020104020603"/>
              </a:rPr>
              <a:t>factual</a:t>
            </a:r>
            <a:r>
              <a:rPr lang="ro-RO" sz="3200" cap="all" dirty="0">
                <a:solidFill>
                  <a:prstClr val="black"/>
                </a:solidFill>
                <a:latin typeface="Tw Cen MT" panose="020B0602020104020603"/>
              </a:rPr>
              <a:t>,  motivant pentru studiu și de context semnificativ pentru tinerii de azi. </a:t>
            </a:r>
          </a:p>
          <a:p>
            <a:pPr marL="0" lvl="0" indent="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None/>
            </a:pPr>
            <a:endParaRPr lang="ro-RO" sz="3200" cap="all" dirty="0">
              <a:solidFill>
                <a:prstClr val="black"/>
              </a:solidFill>
              <a:latin typeface="Tw Cen MT" panose="020B0602020104020603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331815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2400" cy="1143000"/>
          </a:xfrm>
        </p:spPr>
        <p:txBody>
          <a:bodyPr/>
          <a:lstStyle/>
          <a:p>
            <a:r>
              <a:rPr lang="ro-RO" sz="3600" cap="all" dirty="0">
                <a:solidFill>
                  <a:prstClr val="black"/>
                </a:solidFill>
                <a:latin typeface="Tw Cen MT" panose="020B0602020104020603"/>
              </a:rPr>
              <a:t>Proiectarea programelor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200" cap="all" dirty="0">
                <a:solidFill>
                  <a:prstClr val="black"/>
                </a:solidFill>
                <a:latin typeface="Tw Cen MT" panose="020B0602020104020603"/>
              </a:rPr>
              <a:t>Flexibilitate și inovare – programa de Limba modernă 1/ Limba modernă 2/ Limba modernă 1 – studiu intensiv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200" cap="all" dirty="0">
                <a:solidFill>
                  <a:prstClr val="black"/>
                </a:solidFill>
                <a:latin typeface="Tw Cen MT" panose="020B0602020104020603"/>
              </a:rPr>
              <a:t>programa pentru Limba modernă 1 –  asigură progresia accelerată a achiziției de comunicare (conform </a:t>
            </a:r>
            <a:r>
              <a:rPr lang="ro-RO" sz="3200" i="1" cap="all" dirty="0">
                <a:solidFill>
                  <a:prstClr val="black"/>
                </a:solidFill>
                <a:latin typeface="Tw Cen MT" panose="020B0602020104020603"/>
              </a:rPr>
              <a:t>Precizărilor </a:t>
            </a:r>
            <a:r>
              <a:rPr lang="ro-RO" sz="3200" i="1" cap="all" dirty="0">
                <a:solidFill>
                  <a:srgbClr val="FF0000"/>
                </a:solidFill>
                <a:latin typeface="Tw Cen MT" panose="020B0602020104020603"/>
              </a:rPr>
              <a:t>44961</a:t>
            </a:r>
            <a:r>
              <a:rPr lang="ro-RO" sz="3200" cap="all" dirty="0">
                <a:solidFill>
                  <a:srgbClr val="FF0000"/>
                </a:solidFill>
                <a:latin typeface="Tw Cen MT" panose="020B0602020104020603"/>
              </a:rPr>
              <a:t>/25.10.2016</a:t>
            </a:r>
            <a:r>
              <a:rPr lang="ro-RO" sz="3200" cap="all" dirty="0">
                <a:solidFill>
                  <a:prstClr val="black"/>
                </a:solidFill>
                <a:latin typeface="Tw Cen MT" panose="020B0602020104020603"/>
              </a:rPr>
              <a:t>) de la nivelul A1 (structurat la finalul învățământului primar) până la B1 (la finalul gimnaziului).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948723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3600" cap="all" dirty="0">
                <a:solidFill>
                  <a:prstClr val="black"/>
                </a:solidFill>
                <a:latin typeface="Tw Cen MT" panose="020B0602020104020603"/>
              </a:rPr>
              <a:t>Proiectarea programelor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27584" y="1556792"/>
            <a:ext cx="7772400" cy="4572000"/>
          </a:xfrm>
        </p:spPr>
        <p:txBody>
          <a:bodyPr>
            <a:noAutofit/>
          </a:bodyPr>
          <a:lstStyle/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2800" cap="all" dirty="0" smtClean="0">
                <a:solidFill>
                  <a:prstClr val="black"/>
                </a:solidFill>
                <a:latin typeface="Tw Cen MT" panose="020B0602020104020603"/>
              </a:rPr>
              <a:t>Structurarea </a:t>
            </a:r>
            <a:r>
              <a:rPr lang="ro-RO" sz="2800" cap="all" dirty="0">
                <a:solidFill>
                  <a:prstClr val="black"/>
                </a:solidFill>
                <a:latin typeface="Tw Cen MT" panose="020B0602020104020603"/>
              </a:rPr>
              <a:t>programelor pe dezvoltarea și exersarea competențelor; </a:t>
            </a:r>
            <a:endParaRPr lang="en-US" sz="2800" cap="all" dirty="0">
              <a:solidFill>
                <a:prstClr val="black"/>
              </a:solidFill>
              <a:latin typeface="Tw Cen MT" panose="020B0602020104020603"/>
            </a:endParaRP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2800" cap="all" dirty="0">
                <a:solidFill>
                  <a:prstClr val="black"/>
                </a:solidFill>
                <a:latin typeface="Tw Cen MT" panose="020B0602020104020603"/>
              </a:rPr>
              <a:t>Formularea competențelor specifice conform descriptorilor aferenți fiecărui nivel lingvistic de referință și evidențierea progresiei de la un nivel la altul </a:t>
            </a:r>
            <a:r>
              <a:rPr lang="ro-RO" sz="2800" cap="all" dirty="0" smtClean="0">
                <a:solidFill>
                  <a:prstClr val="black"/>
                </a:solidFill>
                <a:latin typeface="Tw Cen MT" panose="020B0602020104020603"/>
              </a:rPr>
              <a:t>A1</a:t>
            </a:r>
            <a:r>
              <a:rPr lang="en-US" sz="2800" cap="all" dirty="0" smtClean="0">
                <a:solidFill>
                  <a:prstClr val="black"/>
                </a:solidFill>
                <a:latin typeface="Tw Cen MT" panose="020B0602020104020603"/>
              </a:rPr>
              <a:t>-b1</a:t>
            </a:r>
            <a:r>
              <a:rPr lang="ro-RO" sz="2800" cap="all" dirty="0" smtClean="0">
                <a:solidFill>
                  <a:prstClr val="black"/>
                </a:solidFill>
                <a:latin typeface="Tw Cen MT" panose="020B0602020104020603"/>
              </a:rPr>
              <a:t>; </a:t>
            </a:r>
            <a:endParaRPr lang="en-US" sz="2800" cap="all" dirty="0">
              <a:solidFill>
                <a:prstClr val="black"/>
              </a:solidFill>
              <a:latin typeface="Tw Cen MT" panose="020B0602020104020603"/>
            </a:endParaRP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2121923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3600" cap="all" dirty="0">
                <a:solidFill>
                  <a:prstClr val="black"/>
                </a:solidFill>
                <a:latin typeface="Tw Cen MT" panose="020B0602020104020603"/>
              </a:rPr>
              <a:t>Abordarea didactică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500" cap="all" dirty="0">
                <a:solidFill>
                  <a:prstClr val="black"/>
                </a:solidFill>
                <a:latin typeface="Tw Cen MT" panose="020B0602020104020603"/>
              </a:rPr>
              <a:t>Abordarea interdisciplinară;</a:t>
            </a:r>
            <a:endParaRPr lang="en-US" sz="3500" cap="all" dirty="0">
              <a:solidFill>
                <a:prstClr val="black"/>
              </a:solidFill>
              <a:latin typeface="Tw Cen MT" panose="020B0602020104020603"/>
            </a:endParaRP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500" cap="all" dirty="0">
                <a:solidFill>
                  <a:prstClr val="black"/>
                </a:solidFill>
                <a:latin typeface="Tw Cen MT" panose="020B0602020104020603"/>
              </a:rPr>
              <a:t>Abordarea procesului predării – învățării într-o manieră integrată: pornind de la situații și contexte faptice de învățare care relaționează competența cu funcțiile și elementele de construcție a comunicării; 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3500" cap="all" dirty="0">
                <a:solidFill>
                  <a:prstClr val="black"/>
                </a:solidFill>
                <a:latin typeface="Tw Cen MT" panose="020B0602020104020603"/>
              </a:rPr>
              <a:t>Asocierea explicită a funcțiilor comunicării cu elementele de construcție a acestora;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420453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z="3600" cap="all" dirty="0">
                <a:solidFill>
                  <a:prstClr val="black"/>
                </a:solidFill>
                <a:latin typeface="Tw Cen MT" panose="020B0602020104020603"/>
              </a:rPr>
              <a:t>Abordarea didactică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2400" cap="all" dirty="0">
                <a:solidFill>
                  <a:prstClr val="black"/>
                </a:solidFill>
                <a:latin typeface="Tw Cen MT" panose="020B0602020104020603"/>
              </a:rPr>
              <a:t>Determinarea utilizării metodelor de </a:t>
            </a:r>
            <a:r>
              <a:rPr lang="ro-RO" sz="2400" cap="all" dirty="0" err="1">
                <a:solidFill>
                  <a:prstClr val="black"/>
                </a:solidFill>
                <a:latin typeface="Tw Cen MT" panose="020B0602020104020603"/>
              </a:rPr>
              <a:t>predare-</a:t>
            </a:r>
            <a:r>
              <a:rPr lang="ro-RO" sz="2400" cap="all" dirty="0">
                <a:solidFill>
                  <a:prstClr val="black"/>
                </a:solidFill>
                <a:latin typeface="Tw Cen MT" panose="020B0602020104020603"/>
              </a:rPr>
              <a:t> evaluare centrate pe gândirea critică,  discriminativă, creativă;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en-US" sz="2400" cap="all" dirty="0" err="1">
                <a:solidFill>
                  <a:prstClr val="black"/>
                </a:solidFill>
                <a:latin typeface="Tw Cen MT" panose="020B0602020104020603"/>
              </a:rPr>
              <a:t>Preponderen</a:t>
            </a:r>
            <a:r>
              <a:rPr lang="ro-RO" sz="2400" cap="all" dirty="0">
                <a:solidFill>
                  <a:prstClr val="black"/>
                </a:solidFill>
                <a:latin typeface="Tw Cen MT" panose="020B0602020104020603"/>
              </a:rPr>
              <a:t>ța învățării de tip </a:t>
            </a:r>
            <a:r>
              <a:rPr lang="ro-RO" sz="2400" i="1" cap="all" dirty="0" err="1">
                <a:solidFill>
                  <a:prstClr val="black"/>
                </a:solidFill>
                <a:latin typeface="Tw Cen MT" panose="020B0602020104020603"/>
              </a:rPr>
              <a:t>Learning</a:t>
            </a:r>
            <a:r>
              <a:rPr lang="ro-RO" sz="2400" i="1" cap="all" dirty="0">
                <a:solidFill>
                  <a:prstClr val="black"/>
                </a:solidFill>
                <a:latin typeface="Tw Cen MT" panose="020B0602020104020603"/>
              </a:rPr>
              <a:t> </a:t>
            </a:r>
            <a:r>
              <a:rPr lang="ro-RO" sz="2400" i="1" cap="all" dirty="0" err="1">
                <a:solidFill>
                  <a:prstClr val="black"/>
                </a:solidFill>
                <a:latin typeface="Tw Cen MT" panose="020B0602020104020603"/>
              </a:rPr>
              <a:t>by</a:t>
            </a:r>
            <a:r>
              <a:rPr lang="ro-RO" sz="2400" i="1" cap="all" dirty="0">
                <a:solidFill>
                  <a:prstClr val="black"/>
                </a:solidFill>
                <a:latin typeface="Tw Cen MT" panose="020B0602020104020603"/>
              </a:rPr>
              <a:t> </a:t>
            </a:r>
            <a:r>
              <a:rPr lang="ro-RO" sz="2400" i="1" cap="all" dirty="0" err="1">
                <a:solidFill>
                  <a:prstClr val="black"/>
                </a:solidFill>
                <a:latin typeface="Tw Cen MT" panose="020B0602020104020603"/>
              </a:rPr>
              <a:t>doing</a:t>
            </a:r>
            <a:r>
              <a:rPr lang="ro-RO" sz="2400" cap="all" dirty="0">
                <a:solidFill>
                  <a:prstClr val="black"/>
                </a:solidFill>
                <a:latin typeface="Tw Cen MT" panose="020B0602020104020603"/>
              </a:rPr>
              <a:t>;</a:t>
            </a:r>
          </a:p>
          <a:p>
            <a:pPr marL="228600" lvl="0" indent="-228600">
              <a:lnSpc>
                <a:spcPct val="120000"/>
              </a:lnSpc>
              <a:spcBef>
                <a:spcPts val="1000"/>
              </a:spcBef>
              <a:buClr>
                <a:prstClr val="black"/>
              </a:buClr>
              <a:buSzTx/>
              <a:buFont typeface="Arial" panose="020B0604020202020204" pitchFamily="34" charset="0"/>
              <a:buChar char="•"/>
            </a:pPr>
            <a:r>
              <a:rPr lang="ro-RO" sz="2400" cap="all" dirty="0">
                <a:solidFill>
                  <a:prstClr val="black"/>
                </a:solidFill>
                <a:latin typeface="Tw Cen MT" panose="020B0602020104020603"/>
              </a:rPr>
              <a:t>Stimularea implicării elevilor în actualizarea </a:t>
            </a:r>
            <a:r>
              <a:rPr lang="ro-RO" sz="2400" cap="all" dirty="0" err="1">
                <a:solidFill>
                  <a:prstClr val="black"/>
                </a:solidFill>
                <a:latin typeface="Tw Cen MT" panose="020B0602020104020603"/>
              </a:rPr>
              <a:t>permanenetă</a:t>
            </a:r>
            <a:r>
              <a:rPr lang="ro-RO" sz="2400" cap="all" dirty="0">
                <a:solidFill>
                  <a:prstClr val="black"/>
                </a:solidFill>
                <a:latin typeface="Tw Cen MT" panose="020B0602020104020603"/>
              </a:rPr>
              <a:t> a cunoștințelor, prin valorificarea limbilor moderne ca modalitate de descoperire și transmitere a informațiilor de ultimă oră din diverse domenii ale vieții sociale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17882144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808</Words>
  <Application>Microsoft Office PowerPoint</Application>
  <PresentationFormat>On-screen Show (4:3)</PresentationFormat>
  <Paragraphs>81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Equity</vt:lpstr>
      <vt:lpstr>NOUL CONCEPT al programelor școlare</vt:lpstr>
      <vt:lpstr>Racordarea la standardele europene </vt:lpstr>
      <vt:lpstr>RACORDAREA LA STANDARDE EUROPENE</vt:lpstr>
      <vt:lpstr>Racordarea la standardele europene </vt:lpstr>
      <vt:lpstr>Racordarea la standardele europene </vt:lpstr>
      <vt:lpstr>Proiectarea programelor </vt:lpstr>
      <vt:lpstr>Proiectarea programelor </vt:lpstr>
      <vt:lpstr>Abordarea didactică</vt:lpstr>
      <vt:lpstr>Abordarea didactică</vt:lpstr>
      <vt:lpstr>progresia și interrelaționarea competențelor</vt:lpstr>
      <vt:lpstr>Slide 11</vt:lpstr>
      <vt:lpstr>Unitatea de învățare</vt:lpstr>
      <vt:lpstr>Activități de învățare</vt:lpstr>
      <vt:lpstr>Slide 14</vt:lpstr>
      <vt:lpstr>Tipuri de activitati –L1</vt:lpstr>
      <vt:lpstr>Tipuri de activitati – l2</vt:lpstr>
      <vt:lpstr>Slide 17</vt:lpstr>
      <vt:lpstr>Slide 18</vt:lpstr>
      <vt:lpstr>Activități de evaluare</vt:lpstr>
      <vt:lpstr>Slide 20</vt:lpstr>
      <vt:lpstr>Slide 21</vt:lpstr>
    </vt:vector>
  </TitlesOfParts>
  <Company>Global Solutions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NOUL CONCEPT al programelor școlare</dc:title>
  <dc:creator>Cismaru, Mihai</dc:creator>
  <cp:lastModifiedBy>Mircea</cp:lastModifiedBy>
  <cp:revision>28</cp:revision>
  <dcterms:created xsi:type="dcterms:W3CDTF">2017-09-17T06:23:42Z</dcterms:created>
  <dcterms:modified xsi:type="dcterms:W3CDTF">2017-09-18T03:58:01Z</dcterms:modified>
</cp:coreProperties>
</file>